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68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AT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AT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AT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AT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E05C72C-2932-46E4-83A0-3BC71BF75E99}" type="slidenum">
              <a:rPr lang="de-AT" sz="1400" b="0" strike="noStrike" spc="-1">
                <a:latin typeface="Times New Roman"/>
              </a:rPr>
              <a:t>‹Nr.›</a:t>
            </a:fld>
            <a:endParaRPr lang="de-A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698EC1A-C1E0-4173-A0C3-F0EE7568D94E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5D642F08-BDC6-4DC9-AEB0-3D47AFE8B17F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E03C17C2-7F08-4E23-B27F-5DC1B4AD0C47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F5E9B7D0-1EA8-49A6-B512-3CE187E4B799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5723D59-226D-462D-AAE1-9EC8D9741D23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de-AT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239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E9E2E161-B6DB-4414-9DE6-E8B4B5B6785A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de-AT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52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0FA08C8-DD59-4322-BB04-CB4D46925A3D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8187F80-4AF0-4E08-B30E-0D7E4581F4C1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8187F80-4AF0-4E08-B30E-0D7E4581F4C1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de-AT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864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8187F80-4AF0-4E08-B30E-0D7E4581F4C1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de-AT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5881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1160" cy="402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AT" sz="2000" b="0" strike="noStrike" spc="-1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4023360" y="9721440"/>
            <a:ext cx="307692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0027BFF-7990-47C7-A8F2-122C113EECC9}" type="slidenum">
              <a:rPr lang="de-AT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de-AT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85;p18"/>
          <p:cNvPicPr/>
          <p:nvPr/>
        </p:nvPicPr>
        <p:blipFill>
          <a:blip r:embed="rId14"/>
          <a:srcRect t="40794" b="20945"/>
          <a:stretch/>
        </p:blipFill>
        <p:spPr>
          <a:xfrm>
            <a:off x="0" y="0"/>
            <a:ext cx="12191400" cy="1824840"/>
          </a:xfrm>
          <a:prstGeom prst="rect">
            <a:avLst/>
          </a:prstGeom>
          <a:ln>
            <a:noFill/>
          </a:ln>
        </p:spPr>
      </p:pic>
      <p:pic>
        <p:nvPicPr>
          <p:cNvPr id="6" name="Picture 11"/>
          <p:cNvPicPr/>
          <p:nvPr/>
        </p:nvPicPr>
        <p:blipFill>
          <a:blip r:embed="rId15"/>
          <a:srcRect l="9934" t="24732" r="10457" b="32564"/>
          <a:stretch/>
        </p:blipFill>
        <p:spPr>
          <a:xfrm>
            <a:off x="8703360" y="660960"/>
            <a:ext cx="2649600" cy="502920"/>
          </a:xfrm>
          <a:prstGeom prst="rect">
            <a:avLst/>
          </a:prstGeom>
          <a:ln>
            <a:noFill/>
          </a:ln>
        </p:spPr>
      </p:pic>
      <p:pic>
        <p:nvPicPr>
          <p:cNvPr id="2" name="Google Shape;87;p18"/>
          <p:cNvPicPr/>
          <p:nvPr/>
        </p:nvPicPr>
        <p:blipFill>
          <a:blip r:embed="rId16"/>
          <a:stretch/>
        </p:blipFill>
        <p:spPr>
          <a:xfrm>
            <a:off x="838080" y="493920"/>
            <a:ext cx="2578680" cy="83736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838080" y="4473000"/>
            <a:ext cx="10514880" cy="170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AT" sz="2800" spc="-1" dirty="0">
                <a:solidFill>
                  <a:srgbClr val="000000"/>
                </a:solidFill>
                <a:latin typeface="Arial"/>
              </a:rPr>
              <a:t>Jasmin Huber</a:t>
            </a:r>
            <a:endParaRPr lang="de-AT" sz="2800" b="0" strike="noStrike" spc="-1" dirty="0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838080" y="2385000"/>
            <a:ext cx="10514880" cy="20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533520" indent="-532800" algn="ctr">
              <a:lnSpc>
                <a:spcPct val="90000"/>
              </a:lnSpc>
            </a:pPr>
            <a:r>
              <a:rPr lang="de-AT" sz="4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Moderne Massenspektroskopie, gekoppelte Analysenmethoden, </a:t>
            </a:r>
            <a:r>
              <a:rPr lang="de-AT" sz="44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Chemometrie</a:t>
            </a:r>
            <a:endParaRPr lang="de-AT" sz="4400" b="0" strike="noStrike" spc="-1" dirty="0"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BD734F6-47CD-4A08-9A98-6BD22FF0CFC3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1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03796E03-A5A5-4607-AD2C-B76253F575D1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Empfehlenswert, Analysetechniken werden viel gebraucht</a:t>
            </a: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Fach ist wichtig für Studierende, die </a:t>
            </a:r>
            <a:r>
              <a:rPr lang="de-AT" sz="2800" spc="-1" dirty="0">
                <a:latin typeface="Arial"/>
                <a:ea typeface="DejaVu Sans"/>
              </a:rPr>
              <a:t>einen weiteren Einblick in die Analytik erhalten wollen. </a:t>
            </a:r>
          </a:p>
          <a:p>
            <a:pPr marL="72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endParaRPr lang="de-AT" sz="280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6. Bewertung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CC1D3A9-C228-4854-BAAD-31729F8A23E8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10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CB903922-AEA0-47B9-B259-CD65595FCE7F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D10E5327-8C04-4388-B3BF-8A6965CA2A52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2875320"/>
            <a:ext cx="10514880" cy="20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AT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Fragen?</a:t>
            </a:r>
            <a:endParaRPr lang="de-AT" sz="44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4A7E88C-F314-453A-8DC9-0FC3808820FA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11</a:t>
            </a:fld>
            <a:endParaRPr lang="de-AT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838080" y="315144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 lnSpcReduction="10000"/>
          </a:bodyPr>
          <a:lstStyle/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Allgemein</a:t>
            </a:r>
            <a:endParaRPr lang="de-AT" sz="2800" b="0" strike="noStrike" spc="-1">
              <a:latin typeface="Arial"/>
            </a:endParaRPr>
          </a:p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Arbeitsaufwand</a:t>
            </a:r>
            <a:endParaRPr lang="de-AT" sz="2800" b="0" strike="noStrike" spc="-1">
              <a:latin typeface="Arial"/>
            </a:endParaRPr>
          </a:p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Unterlagen</a:t>
            </a:r>
            <a:endParaRPr lang="de-AT" sz="2800" b="0" strike="noStrike" spc="-1">
              <a:latin typeface="Arial"/>
            </a:endParaRPr>
          </a:p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Inhalte</a:t>
            </a:r>
            <a:endParaRPr lang="de-AT" sz="2800" b="0" strike="noStrike" spc="-1">
              <a:latin typeface="Arial"/>
            </a:endParaRPr>
          </a:p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Prüfung</a:t>
            </a:r>
            <a:endParaRPr lang="de-AT" sz="2800" b="0" strike="noStrike" spc="-1">
              <a:latin typeface="Arial"/>
            </a:endParaRPr>
          </a:p>
          <a:p>
            <a:pPr marL="514440" indent="-513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Bewertung und Kommentare</a:t>
            </a:r>
            <a:endParaRPr lang="de-AT" sz="2800" b="0" strike="noStrike" spc="-1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Agenda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2F26FDC-71B4-41F2-B7CB-79CB72424DE9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2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4B0C3331-A5A5-4E5C-A159-EFA83D04C95C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3FEB29AE-87B1-4638-AE3A-425788A36CD8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1. Allgemein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61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A96F536-C1B9-4298-92A3-2E284E4ACBAA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3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87B37910-02E3-4EF1-BAEF-A7336191EF8F}"/>
              </a:ext>
            </a:extLst>
          </p:cNvPr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Motivation: </a:t>
            </a:r>
            <a:r>
              <a:rPr lang="de-AT" sz="2800" b="0" strike="noStrike" spc="-1" dirty="0">
                <a:latin typeface="Arial"/>
                <a:ea typeface="DejaVu Sans"/>
              </a:rPr>
              <a:t>Interesse an der Analytik</a:t>
            </a:r>
            <a:endParaRPr lang="de-AT" sz="2800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Prof. </a:t>
            </a:r>
            <a:r>
              <a:rPr lang="de-AT" sz="2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Zenobi</a:t>
            </a:r>
            <a:r>
              <a:rPr lang="de-A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Dr. Hattendorf, Dr. </a:t>
            </a:r>
            <a:r>
              <a:rPr lang="de-AT" sz="2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Badertscher</a:t>
            </a:r>
            <a:r>
              <a:rPr lang="de-A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Prof. </a:t>
            </a:r>
            <a:r>
              <a:rPr lang="de-AT" sz="2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Sinues</a:t>
            </a: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Frontalvorlesung mit Folien, teilweise Übungsbesprechung zu Beginn der Vorlesung</a:t>
            </a:r>
            <a:endParaRPr lang="de-AT" sz="2800" spc="-1" dirty="0">
              <a:latin typeface="Arial"/>
            </a:endParaRP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800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40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C265FE29-41FE-4681-A9AD-E107BCAF6509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F2A9AFD6-B17C-4368-9F92-2C99B9369DFA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30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2. Arbeitsaufwand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25C67DE-C8AB-4C9B-A5BC-019E76296AA7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4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786EA42F-B7B8-43C0-81D3-0148C4060C63}"/>
              </a:ext>
            </a:extLst>
          </p:cNvPr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2 Lektionen MS/Analysemethoden, 1 Lektion </a:t>
            </a:r>
            <a:r>
              <a:rPr lang="de-AT" sz="2800" b="0" strike="noStrike" spc="-1" dirty="0" err="1">
                <a:latin typeface="Arial"/>
                <a:ea typeface="DejaVu Sans"/>
              </a:rPr>
              <a:t>Chemometrie</a:t>
            </a:r>
            <a:endParaRPr lang="de-AT" sz="2800" b="0" strike="noStrike" spc="-1" dirty="0">
              <a:latin typeface="Arial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max. 1h pro Woche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geringer/</a:t>
            </a:r>
            <a:r>
              <a:rPr lang="de-AT" sz="2800" b="0" strike="noStrike" spc="-1" dirty="0">
                <a:latin typeface="Arial"/>
              </a:rPr>
              <a:t>mittlerer Aufwand für Prüfungsvorbereitung</a:t>
            </a: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800" spc="-1" dirty="0">
                <a:latin typeface="Arial"/>
                <a:sym typeface="Wingdings" panose="05000000000000000000" pitchFamily="2" charset="2"/>
              </a:rPr>
              <a:t> empfehlenswert gute Übersichten zu erstellen, da man eine </a:t>
            </a:r>
            <a:r>
              <a:rPr lang="de-AT" sz="2800" spc="-1" dirty="0" err="1">
                <a:latin typeface="Arial"/>
                <a:sym typeface="Wingdings" panose="05000000000000000000" pitchFamily="2" charset="2"/>
              </a:rPr>
              <a:t>Openbook</a:t>
            </a:r>
            <a:r>
              <a:rPr lang="de-AT" sz="2800" spc="-1" dirty="0">
                <a:latin typeface="Arial"/>
                <a:sym typeface="Wingdings" panose="05000000000000000000" pitchFamily="2" charset="2"/>
              </a:rPr>
              <a:t> Prüfung hat</a:t>
            </a: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800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40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5DA6E717-23DB-411D-8773-A805D55DC620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6977461F-9320-42AD-A5DC-B773C05B6210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917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Moderne MS: Skript</a:t>
            </a: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400" spc="-1" dirty="0">
                <a:latin typeface="Arial"/>
                <a:sym typeface="Wingdings" panose="05000000000000000000" pitchFamily="2" charset="2"/>
              </a:rPr>
              <a:t> verständlich und relativ ausführlich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sym typeface="Wingdings" panose="05000000000000000000" pitchFamily="2" charset="2"/>
              </a:rPr>
              <a:t>Gekoppelte Analysemethoden: Folien</a:t>
            </a: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400" spc="-1" dirty="0">
                <a:latin typeface="Arial"/>
                <a:sym typeface="Wingdings" panose="05000000000000000000" pitchFamily="2" charset="2"/>
              </a:rPr>
              <a:t> gut mit übersichtlichen Tabellen, wichtig Notizen zu machen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 err="1">
                <a:latin typeface="Arial"/>
                <a:ea typeface="DejaVu Sans"/>
              </a:rPr>
              <a:t>Chemometrie</a:t>
            </a:r>
            <a:endParaRPr lang="de-AT" sz="2800" b="0" strike="noStrike" spc="-1" dirty="0">
              <a:latin typeface="Arial"/>
              <a:ea typeface="DejaVu Sans"/>
            </a:endParaRP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400" spc="-1" dirty="0">
                <a:latin typeface="Arial"/>
                <a:sym typeface="Wingdings" panose="05000000000000000000" pitchFamily="2" charset="2"/>
              </a:rPr>
              <a:t> Skript in </a:t>
            </a:r>
            <a:r>
              <a:rPr lang="de-AT" sz="2400" spc="-1" dirty="0" err="1">
                <a:latin typeface="Arial"/>
                <a:sym typeface="Wingdings" panose="05000000000000000000" pitchFamily="2" charset="2"/>
              </a:rPr>
              <a:t>Matlab</a:t>
            </a:r>
            <a:endParaRPr lang="de-AT" sz="2400" b="0" strike="noStrike" spc="-1" dirty="0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3. Unterlagen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ADB0FB7-70EB-49AC-B2DB-CC5D41E5F3D5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5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2E0A8BBA-5FBF-4BF1-B8FF-4171DB5D9C75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Massenanalysatoren (TOF-MS, FT-MS, </a:t>
            </a:r>
            <a:r>
              <a:rPr lang="de-AT" sz="2800" b="0" strike="noStrike" spc="-1" dirty="0" err="1">
                <a:latin typeface="Arial"/>
                <a:ea typeface="DejaVu Sans"/>
              </a:rPr>
              <a:t>Orbitrap</a:t>
            </a:r>
            <a:r>
              <a:rPr lang="de-AT" sz="2800" b="0" strike="noStrike" spc="-1" dirty="0">
                <a:latin typeface="Arial"/>
                <a:ea typeface="DejaVu Sans"/>
              </a:rPr>
              <a:t>,…)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Tandem-Massenspektroskopie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</a:rPr>
              <a:t>Methoden zur Abtragung (SIMS, FAB, ESI,…)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</a:rPr>
              <a:t>Kopplungen (LC/MS, GC/MS, HPLC/NMR,…)</a:t>
            </a: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800" spc="-1" dirty="0">
                <a:latin typeface="Arial"/>
                <a:sym typeface="Wingdings" panose="05000000000000000000" pitchFamily="2" charset="2"/>
              </a:rPr>
              <a:t> interessant, gut verständlich erklärt</a:t>
            </a: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AT" sz="2800" b="0" strike="noStrike" spc="-1" dirty="0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 Inhalte – Moderne Massenspektroskopie</a:t>
            </a:r>
            <a:endParaRPr lang="de-AT" sz="3600" b="0" strike="noStrike" spc="-1" dirty="0"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E2F465D-54E1-4445-BD5B-22C46F48EB02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6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67F3D6F8-17AE-4A53-8F7B-F7AD7AF71100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D26E45C0-6C91-49DC-B515-69A40B1AE882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Elementspeziierung mittels Kopplungstechniken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  <a:ea typeface="DejaVu Sans"/>
              </a:rPr>
              <a:t>Oberflächen- und Lokalanalysen (SIMS, LA-ICPMS, XPS,…)</a:t>
            </a:r>
            <a:endParaRPr lang="de-AT" sz="2800" b="0" strike="noStrike" spc="-1" dirty="0">
              <a:latin typeface="Arial"/>
              <a:ea typeface="DejaVu Sans"/>
            </a:endParaRPr>
          </a:p>
          <a:p>
            <a:pPr marL="457920" lvl="1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800" spc="-1" dirty="0">
                <a:latin typeface="Arial"/>
                <a:ea typeface="DejaVu Sans"/>
                <a:sym typeface="Wingdings" panose="05000000000000000000" pitchFamily="2" charset="2"/>
              </a:rPr>
              <a:t> informativ, gute Übersichten zu den Unterschiedlichen Methoden</a:t>
            </a:r>
            <a:endParaRPr lang="de-AT" sz="2800" b="0" strike="noStrike" spc="-1" dirty="0">
              <a:latin typeface="Arial"/>
              <a:ea typeface="DejaVu Sans"/>
            </a:endParaRPr>
          </a:p>
          <a:p>
            <a:pPr marL="685800" lvl="1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de-AT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AT" sz="2800" b="0" strike="noStrike" spc="-1" dirty="0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 Inhalte – gekoppelte Analysemethoden</a:t>
            </a:r>
            <a:endParaRPr lang="de-AT" sz="3600" b="0" strike="noStrike" spc="-1" dirty="0"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E2F465D-54E1-4445-BD5B-22C46F48EB02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7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6D0696C1-C8A3-498C-8C84-8A087E1FAFBD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792726B4-5AD8-4E64-8B1B-ABA7CD945621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34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Einführung </a:t>
            </a:r>
            <a:r>
              <a:rPr lang="de-AT" sz="2800" b="0" strike="noStrike" spc="-1" dirty="0" err="1">
                <a:latin typeface="Arial"/>
                <a:ea typeface="DejaVu Sans"/>
              </a:rPr>
              <a:t>Matlab</a:t>
            </a:r>
            <a:endParaRPr lang="de-AT" sz="2800" b="0" strike="noStrike" spc="-1" dirty="0">
              <a:latin typeface="Arial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Statistik (Normalverteilung, Hypothesen, Modellentwicklung)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Datenanalyse</a:t>
            </a:r>
          </a:p>
          <a:p>
            <a:pPr marL="72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</a:pPr>
            <a:r>
              <a:rPr lang="de-AT" sz="2800" b="0" strike="noStrike" spc="-1" dirty="0">
                <a:latin typeface="Arial"/>
                <a:sym typeface="Wingdings" panose="05000000000000000000" pitchFamily="2" charset="2"/>
              </a:rPr>
              <a:t> spannend, da man direkt schaut, wie man in </a:t>
            </a:r>
            <a:r>
              <a:rPr lang="de-AT" sz="2800" b="0" strike="noStrike" spc="-1" dirty="0" err="1">
                <a:latin typeface="Arial"/>
                <a:sym typeface="Wingdings" panose="05000000000000000000" pitchFamily="2" charset="2"/>
              </a:rPr>
              <a:t>Matlab</a:t>
            </a:r>
            <a:r>
              <a:rPr lang="de-AT" sz="2800" b="0" strike="noStrike" spc="-1" dirty="0">
                <a:latin typeface="Arial"/>
                <a:sym typeface="Wingdings" panose="05000000000000000000" pitchFamily="2" charset="2"/>
              </a:rPr>
              <a:t> Datensätze auswertet</a:t>
            </a:r>
            <a:endParaRPr lang="de-AT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AT" sz="2800" b="0" strike="noStrike" spc="-1" dirty="0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 Inhalte – </a:t>
            </a:r>
            <a:r>
              <a:rPr lang="de-AT" sz="3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Chemometrie</a:t>
            </a:r>
            <a:r>
              <a:rPr lang="de-AT" sz="3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de-AT" sz="3600" b="0" strike="noStrike" spc="-1" dirty="0">
              <a:latin typeface="Arial"/>
            </a:endParaRPr>
          </a:p>
        </p:txBody>
      </p:sp>
      <p:sp>
        <p:nvSpPr>
          <p:cNvPr id="75" name="CustomShape 4"/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E2F465D-54E1-4445-BD5B-22C46F48EB02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8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CC6019C7-4ED1-4AB3-95A5-4CEFFA77CA41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383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838080" y="3333600"/>
            <a:ext cx="10514880" cy="28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spc="-1" dirty="0">
                <a:latin typeface="Arial"/>
              </a:rPr>
              <a:t>s</a:t>
            </a:r>
            <a:r>
              <a:rPr lang="de-AT" sz="2800" b="0" strike="noStrike" spc="-1" dirty="0">
                <a:latin typeface="Arial"/>
              </a:rPr>
              <a:t>chriftlich 1h und mündlich 30min</a:t>
            </a:r>
          </a:p>
          <a:p>
            <a:pPr marL="685800" lvl="1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400" spc="-1" dirty="0">
                <a:latin typeface="Arial"/>
                <a:ea typeface="DejaVu Sans"/>
              </a:rPr>
              <a:t>s</a:t>
            </a:r>
            <a:r>
              <a:rPr lang="de-AT" sz="2400" b="0" strike="noStrike" spc="-1" dirty="0">
                <a:latin typeface="Arial"/>
                <a:ea typeface="DejaVu Sans"/>
              </a:rPr>
              <a:t>chriftlich: meistens von einem Dozenten/</a:t>
            </a:r>
            <a:r>
              <a:rPr lang="de-AT" sz="2400" spc="-1" dirty="0">
                <a:latin typeface="Arial"/>
                <a:ea typeface="DejaVu Sans"/>
              </a:rPr>
              <a:t>Professoren</a:t>
            </a:r>
          </a:p>
          <a:p>
            <a:pPr marL="685800" lvl="1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400" spc="-1" dirty="0">
                <a:latin typeface="Arial"/>
                <a:ea typeface="DejaVu Sans"/>
              </a:rPr>
              <a:t>m</a:t>
            </a:r>
            <a:r>
              <a:rPr lang="de-AT" sz="2400" b="0" strike="noStrike" spc="-1" dirty="0">
                <a:latin typeface="Arial"/>
                <a:ea typeface="DejaVu Sans"/>
              </a:rPr>
              <a:t>ündlich: zwei Dozenten, die jeweils zu ihrem Teil Fragen stellen </a:t>
            </a:r>
          </a:p>
          <a:p>
            <a:pPr marL="457920" indent="-45720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 panose="020B0604020202020204" pitchFamily="34" charset="0"/>
              <a:buChar char="•"/>
            </a:pPr>
            <a:r>
              <a:rPr lang="de-AT" sz="2800" spc="-1" dirty="0">
                <a:latin typeface="Arial"/>
              </a:rPr>
              <a:t>Gut machbar, schriftlich sowie mündlich sind </a:t>
            </a:r>
            <a:r>
              <a:rPr lang="de-AT" sz="2800" spc="-1" dirty="0" err="1">
                <a:latin typeface="Arial"/>
              </a:rPr>
              <a:t>Openbook</a:t>
            </a:r>
            <a:r>
              <a:rPr lang="de-AT" sz="2800" spc="-1" dirty="0">
                <a:latin typeface="Arial"/>
              </a:rPr>
              <a:t> Prüfungen</a:t>
            </a:r>
            <a:endParaRPr lang="de-AT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AT" sz="2800" b="0" strike="noStrike" spc="-1" dirty="0">
                <a:latin typeface="Arial"/>
                <a:ea typeface="DejaVu Sans"/>
              </a:rPr>
              <a:t>Vorbereitbarkeit der Prüfung: einige alte Prüfungen und Protokolle vorhanden</a:t>
            </a:r>
            <a:endParaRPr lang="de-AT" sz="2800" b="0" strike="noStrike" spc="-1" dirty="0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838080" y="2006640"/>
            <a:ext cx="1051488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33520" indent="-532800">
              <a:lnSpc>
                <a:spcPct val="90000"/>
              </a:lnSpc>
            </a:pPr>
            <a:r>
              <a:rPr lang="de-AT" sz="3600" b="1" strike="noStrike" spc="-1">
                <a:solidFill>
                  <a:srgbClr val="000000"/>
                </a:solidFill>
                <a:latin typeface="Arial"/>
                <a:ea typeface="DejaVu Sans"/>
              </a:rPr>
              <a:t>5. Prüfung</a:t>
            </a:r>
            <a:endParaRPr lang="de-AT" sz="3600" b="0" strike="noStrike" spc="-1">
              <a:latin typeface="Arial"/>
            </a:endParaRPr>
          </a:p>
        </p:txBody>
      </p:sp>
      <p:sp>
        <p:nvSpPr>
          <p:cNvPr id="81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4402106-1744-4B05-9A14-E44D71FACB48}" type="slidenum">
              <a:rPr lang="de-AT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9</a:t>
            </a:fld>
            <a:endParaRPr lang="de-AT" sz="12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1075DB8-28B2-4D3E-8217-C2E70EE34502}"/>
              </a:ext>
            </a:extLst>
          </p:cNvPr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19.05.2021</a:t>
            </a:r>
            <a:endParaRPr lang="de-AT" sz="1200" b="0" strike="noStrike" spc="-1" dirty="0">
              <a:latin typeface="Arial"/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3E99BF3B-5D03-4671-A2C6-E2187EE2829A}"/>
              </a:ext>
            </a:extLst>
          </p:cNvPr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Wahlfachinfoevent HS 2021</a:t>
            </a:r>
            <a:endParaRPr lang="de-A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362</Words>
  <Application>Microsoft Office PowerPoint</Application>
  <PresentationFormat>Breitbild</PresentationFormat>
  <Paragraphs>95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Christian Schellhaas</dc:creator>
  <dc:description/>
  <cp:lastModifiedBy>raafj0pne3@idethz.onmicrosoft.com</cp:lastModifiedBy>
  <cp:revision>232</cp:revision>
  <cp:lastPrinted>2020-11-29T11:50:13Z</cp:lastPrinted>
  <dcterms:created xsi:type="dcterms:W3CDTF">2020-03-08T20:12:22Z</dcterms:created>
  <dcterms:modified xsi:type="dcterms:W3CDTF">2021-05-19T17:33:56Z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