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73" r:id="rId5"/>
    <p:sldId id="260" r:id="rId6"/>
    <p:sldId id="274" r:id="rId7"/>
    <p:sldId id="261" r:id="rId8"/>
    <p:sldId id="259" r:id="rId9"/>
    <p:sldId id="265" r:id="rId10"/>
    <p:sldId id="262" r:id="rId11"/>
    <p:sldId id="268" r:id="rId12"/>
    <p:sldId id="270" r:id="rId13"/>
    <p:sldId id="263" r:id="rId14"/>
    <p:sldId id="272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72"/>
  </p:normalViewPr>
  <p:slideViewPr>
    <p:cSldViewPr snapToGrid="0">
      <p:cViewPr varScale="1">
        <p:scale>
          <a:sx n="76" d="100"/>
          <a:sy n="76" d="100"/>
        </p:scale>
        <p:origin x="21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CH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 </a:t>
            </a:r>
          </a:p>
        </p:txBody>
      </p:sp>
      <p:sp>
        <p:nvSpPr>
          <p:cNvPr id="4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de-DE" sz="1400" b="0" strike="noStrike" spc="-1">
                <a:latin typeface="Times New Roman"/>
              </a:rPr>
              <a:t> </a:t>
            </a:r>
          </a:p>
        </p:txBody>
      </p:sp>
      <p:sp>
        <p:nvSpPr>
          <p:cNvPr id="4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 </a:t>
            </a:r>
          </a:p>
        </p:txBody>
      </p:sp>
      <p:sp>
        <p:nvSpPr>
          <p:cNvPr id="4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8FCE7C9D-0B5C-4AE5-A42D-2B4E3C24C976}" type="slidenum">
              <a:rPr lang="de-DE" sz="1400" b="0" strike="noStrike" spc="-1">
                <a:latin typeface="Times New Roman"/>
              </a:rPr>
              <a:t>‹#›</a:t>
            </a:fld>
            <a:endParaRPr lang="de-DE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de-DE" sz="2000" b="0" i="1" strike="noStrike" spc="-1" dirty="0">
                <a:solidFill>
                  <a:schemeClr val="bg1">
                    <a:lumMod val="50000"/>
                  </a:schemeClr>
                </a:solidFill>
                <a:latin typeface="Arial"/>
              </a:rPr>
              <a:t>Möglich hier wäre Kommentar, Mo</a:t>
            </a:r>
          </a:p>
        </p:txBody>
      </p:sp>
      <p:sp>
        <p:nvSpPr>
          <p:cNvPr id="96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790EB23-BBF4-496D-BD5D-007C2708617D}" type="slidenum">
              <a:rPr lang="de-DE" sz="1200" b="0" strike="noStrike" spc="-1">
                <a:latin typeface="Times New Roman"/>
              </a:rPr>
              <a:t>1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de-DE" sz="2000" b="0" strike="noStrike" spc="-1" dirty="0">
              <a:latin typeface="Arial"/>
            </a:endParaRPr>
          </a:p>
        </p:txBody>
      </p:sp>
      <p:sp>
        <p:nvSpPr>
          <p:cNvPr id="11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B4DA249-F401-4C8E-93CE-0A69374B2195}" type="slidenum">
              <a:rPr lang="de-DE" sz="1200" b="0" strike="noStrike" spc="-1">
                <a:latin typeface="Times New Roman"/>
              </a:rPr>
              <a:t>10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de-DE" sz="2000" b="0" strike="noStrike" spc="-1" dirty="0">
              <a:latin typeface="Arial"/>
            </a:endParaRPr>
          </a:p>
        </p:txBody>
      </p:sp>
      <p:sp>
        <p:nvSpPr>
          <p:cNvPr id="11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B4DA249-F401-4C8E-93CE-0A69374B2195}" type="slidenum">
              <a:rPr lang="de-DE" sz="1200" b="0" strike="noStrike" spc="-1">
                <a:latin typeface="Times New Roman"/>
              </a:rPr>
              <a:t>11</a:t>
            </a:fld>
            <a:endParaRPr lang="de-D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82093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de-DE" sz="2000" b="0" strike="noStrike" spc="-1" dirty="0">
              <a:latin typeface="Arial"/>
            </a:endParaRPr>
          </a:p>
        </p:txBody>
      </p:sp>
      <p:sp>
        <p:nvSpPr>
          <p:cNvPr id="11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B4DA249-F401-4C8E-93CE-0A69374B2195}" type="slidenum">
              <a:rPr lang="de-DE" sz="1200" b="0" strike="noStrike" spc="-1">
                <a:latin typeface="Times New Roman"/>
              </a:rPr>
              <a:t>12</a:t>
            </a:fld>
            <a:endParaRPr lang="de-D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2929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de-DE" sz="2000" b="0" strike="noStrike" spc="-1" dirty="0">
              <a:latin typeface="Arial"/>
            </a:endParaRPr>
          </a:p>
        </p:txBody>
      </p:sp>
      <p:sp>
        <p:nvSpPr>
          <p:cNvPr id="11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D4D0F44-1827-4E66-922C-883D7273D9C1}" type="slidenum">
              <a:rPr lang="de-DE" sz="1200" b="0" strike="noStrike" spc="-1">
                <a:latin typeface="Times New Roman"/>
              </a:rPr>
              <a:t>13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0" indent="0">
              <a:lnSpc>
                <a:spcPct val="100000"/>
              </a:lnSpc>
              <a:buClr>
                <a:srgbClr val="000000"/>
              </a:buClr>
              <a:buFont typeface="Arial"/>
              <a:buNone/>
            </a:pPr>
            <a:endParaRPr lang="de-DE" sz="2000" b="0" strike="noStrike" spc="-1" dirty="0">
              <a:latin typeface="Arial"/>
            </a:endParaRPr>
          </a:p>
        </p:txBody>
      </p:sp>
      <p:sp>
        <p:nvSpPr>
          <p:cNvPr id="12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CF4B1262-FF08-43BF-8145-FD453420CAA0}" type="slidenum">
              <a:rPr lang="de-DE" sz="1200" b="0" strike="noStrike" spc="-1">
                <a:latin typeface="Times New Roman"/>
              </a:rPr>
              <a:t>14</a:t>
            </a:fld>
            <a:endParaRPr lang="de-D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83357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0" indent="0">
              <a:lnSpc>
                <a:spcPct val="100000"/>
              </a:lnSpc>
              <a:buClr>
                <a:srgbClr val="000000"/>
              </a:buClr>
              <a:buFont typeface="Arial"/>
              <a:buNone/>
            </a:pPr>
            <a:endParaRPr lang="de-DE" sz="2000" b="0" strike="noStrike" spc="-1" dirty="0">
              <a:latin typeface="Arial"/>
            </a:endParaRPr>
          </a:p>
        </p:txBody>
      </p:sp>
      <p:sp>
        <p:nvSpPr>
          <p:cNvPr id="12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CF4B1262-FF08-43BF-8145-FD453420CAA0}" type="slidenum">
              <a:rPr lang="de-DE" sz="1200" b="0" strike="noStrike" spc="-1">
                <a:latin typeface="Times New Roman"/>
              </a:rPr>
              <a:t>15</a:t>
            </a:fld>
            <a:endParaRPr lang="de-D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8822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99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3280E7F1-7C14-4448-8546-E199723E5B87}" type="slidenum">
              <a:rPr lang="de-DE" sz="1200" b="0" strike="noStrike" spc="-1">
                <a:latin typeface="Times New Roman"/>
              </a:rPr>
              <a:t>2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de-DE" sz="2000" b="0" strike="noStrike" spc="-1" dirty="0">
              <a:latin typeface="Arial"/>
            </a:endParaRPr>
          </a:p>
        </p:txBody>
      </p:sp>
      <p:sp>
        <p:nvSpPr>
          <p:cNvPr id="102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8F3C8ECD-9700-405A-AEEC-6A95AB7C1374}" type="slidenum">
              <a:rPr lang="de-DE" sz="1200" b="0" strike="noStrike" spc="-1">
                <a:latin typeface="Times New Roman"/>
              </a:rPr>
              <a:t>3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de-DE" sz="2000" b="0" strike="noStrike" spc="-1" dirty="0">
              <a:latin typeface="Arial"/>
            </a:endParaRPr>
          </a:p>
        </p:txBody>
      </p:sp>
      <p:sp>
        <p:nvSpPr>
          <p:cNvPr id="102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8F3C8ECD-9700-405A-AEEC-6A95AB7C1374}" type="slidenum">
              <a:rPr lang="de-DE" sz="1200" b="0" strike="noStrike" spc="-1">
                <a:latin typeface="Times New Roman"/>
              </a:rPr>
              <a:t>4</a:t>
            </a:fld>
            <a:endParaRPr lang="de-D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9829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de-DE" sz="2000" b="0" strike="noStrike" spc="-1" dirty="0">
              <a:latin typeface="Arial"/>
            </a:endParaRPr>
          </a:p>
        </p:txBody>
      </p:sp>
      <p:sp>
        <p:nvSpPr>
          <p:cNvPr id="1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83FB2D8-4F97-47F9-A509-C860A8EF871E}" type="slidenum">
              <a:rPr lang="de-DE" sz="1200" b="0" strike="noStrike" spc="-1">
                <a:latin typeface="Times New Roman"/>
              </a:rPr>
              <a:t>5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de-DE" sz="2000" b="0" strike="noStrike" spc="-1" dirty="0">
              <a:latin typeface="Arial"/>
            </a:endParaRPr>
          </a:p>
        </p:txBody>
      </p:sp>
      <p:sp>
        <p:nvSpPr>
          <p:cNvPr id="1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83FB2D8-4F97-47F9-A509-C860A8EF871E}" type="slidenum">
              <a:rPr lang="de-DE" sz="1200" b="0" strike="noStrike" spc="-1">
                <a:latin typeface="Times New Roman"/>
              </a:rPr>
              <a:t>6</a:t>
            </a:fld>
            <a:endParaRPr lang="de-D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0592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de-DE" sz="2000" b="0" strike="noStrike" spc="-1" dirty="0">
              <a:latin typeface="Arial"/>
            </a:endParaRPr>
          </a:p>
        </p:txBody>
      </p:sp>
      <p:sp>
        <p:nvSpPr>
          <p:cNvPr id="11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17153D09-63A9-4441-BAC8-8122E7ACDCD3}" type="slidenum">
              <a:rPr lang="de-DE" sz="1200" b="0" strike="noStrike" spc="-1">
                <a:latin typeface="Times New Roman"/>
              </a:rPr>
              <a:t>7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de-DE" sz="2000" b="0" strike="noStrike" spc="-1" dirty="0">
              <a:latin typeface="Arial"/>
            </a:endParaRPr>
          </a:p>
        </p:txBody>
      </p:sp>
      <p:sp>
        <p:nvSpPr>
          <p:cNvPr id="105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3698CB15-E43F-48F5-892E-47434ADB8AA6}" type="slidenum">
              <a:rPr lang="de-DE" sz="1200" b="0" strike="noStrike" spc="-1">
                <a:latin typeface="Times New Roman"/>
              </a:rPr>
              <a:t>8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de-DE" sz="2000" b="0" strike="noStrike" spc="-1" dirty="0">
              <a:latin typeface="Arial"/>
            </a:endParaRPr>
          </a:p>
        </p:txBody>
      </p:sp>
      <p:sp>
        <p:nvSpPr>
          <p:cNvPr id="105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3698CB15-E43F-48F5-892E-47434ADB8AA6}" type="slidenum">
              <a:rPr lang="de-DE" sz="1200" b="0" strike="noStrike" spc="-1">
                <a:latin typeface="Times New Roman"/>
              </a:rPr>
              <a:t>9</a:t>
            </a:fld>
            <a:endParaRPr lang="de-D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980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CH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3333600"/>
            <a:ext cx="1051524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838080" y="4818960"/>
            <a:ext cx="1051524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CH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38080" y="4818960"/>
            <a:ext cx="513108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226200" y="4818960"/>
            <a:ext cx="513108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CH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838080" y="3333600"/>
            <a:ext cx="338580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393440" y="3333600"/>
            <a:ext cx="338580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7949160" y="3333600"/>
            <a:ext cx="338580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838080" y="4818960"/>
            <a:ext cx="338580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393440" y="4818960"/>
            <a:ext cx="338580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7949160" y="4818960"/>
            <a:ext cx="338580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CH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CH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CH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838080" y="3333600"/>
            <a:ext cx="5131080" cy="284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26200" y="3333600"/>
            <a:ext cx="5131080" cy="284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CH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838080" y="2006640"/>
            <a:ext cx="10515240" cy="5306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CH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26200" y="3333600"/>
            <a:ext cx="5131080" cy="284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838080" y="4818960"/>
            <a:ext cx="513108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CH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838080" y="3333600"/>
            <a:ext cx="5131080" cy="284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226200" y="4818960"/>
            <a:ext cx="513108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CH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838080" y="4818960"/>
            <a:ext cx="1051524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5;p18"/>
          <p:cNvPicPr/>
          <p:nvPr/>
        </p:nvPicPr>
        <p:blipFill>
          <a:blip r:embed="rId14"/>
          <a:srcRect t="40800" b="20945"/>
          <a:stretch/>
        </p:blipFill>
        <p:spPr>
          <a:xfrm>
            <a:off x="0" y="0"/>
            <a:ext cx="12191760" cy="1825200"/>
          </a:xfrm>
          <a:prstGeom prst="rect">
            <a:avLst/>
          </a:prstGeom>
          <a:ln>
            <a:noFill/>
          </a:ln>
        </p:spPr>
      </p:pic>
      <p:pic>
        <p:nvPicPr>
          <p:cNvPr id="9" name="Picture 11"/>
          <p:cNvPicPr/>
          <p:nvPr/>
        </p:nvPicPr>
        <p:blipFill>
          <a:blip r:embed="rId15"/>
          <a:srcRect l="9934" t="24732" r="10457" b="32564"/>
          <a:stretch/>
        </p:blipFill>
        <p:spPr>
          <a:xfrm>
            <a:off x="8703360" y="660960"/>
            <a:ext cx="2649960" cy="503280"/>
          </a:xfrm>
          <a:prstGeom prst="rect">
            <a:avLst/>
          </a:prstGeom>
          <a:ln>
            <a:noFill/>
          </a:ln>
        </p:spPr>
      </p:pic>
      <p:pic>
        <p:nvPicPr>
          <p:cNvPr id="2" name="Google Shape;87;p18"/>
          <p:cNvPicPr/>
          <p:nvPr/>
        </p:nvPicPr>
        <p:blipFill>
          <a:blip r:embed="rId16"/>
          <a:stretch/>
        </p:blipFill>
        <p:spPr>
          <a:xfrm>
            <a:off x="838080" y="493920"/>
            <a:ext cx="2579040" cy="837720"/>
          </a:xfrm>
          <a:prstGeom prst="rect">
            <a:avLst/>
          </a:prstGeom>
          <a:ln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body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CH" sz="2800" b="0" strike="noStrike" spc="-1">
                <a:solidFill>
                  <a:srgbClr val="000000"/>
                </a:solidFill>
                <a:latin typeface="Arial"/>
              </a:rPr>
              <a:t>Click to edit Master text styles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CH" sz="2400" b="0" strike="noStrike" spc="-1">
                <a:solidFill>
                  <a:srgbClr val="000000"/>
                </a:solidFill>
                <a:latin typeface="Arial"/>
              </a:rPr>
              <a:t>Second level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CH" sz="2000" b="0" strike="noStrike" spc="-1">
                <a:solidFill>
                  <a:srgbClr val="000000"/>
                </a:solidFill>
                <a:latin typeface="Arial"/>
              </a:rPr>
              <a:t>Third level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CH" sz="1800" b="0" strike="noStrike" spc="-1">
                <a:solidFill>
                  <a:srgbClr val="000000"/>
                </a:solidFill>
                <a:latin typeface="Arial"/>
              </a:rPr>
              <a:t>Fourth level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CH" sz="1800" b="0" strike="noStrike" spc="-1">
                <a:solidFill>
                  <a:srgbClr val="000000"/>
                </a:solidFill>
                <a:latin typeface="Arial"/>
              </a:rPr>
              <a:t>Fifth level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533520" indent="-533160">
              <a:lnSpc>
                <a:spcPct val="90000"/>
              </a:lnSpc>
            </a:pPr>
            <a:r>
              <a:rPr lang="en-CH" sz="3600" b="1" strike="noStrike" spc="-1">
                <a:solidFill>
                  <a:srgbClr val="000000"/>
                </a:solidFill>
                <a:latin typeface="Arial"/>
              </a:rPr>
              <a:t>Click to edit Master title style</a:t>
            </a:r>
            <a:endParaRPr lang="en-CH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Arial"/>
              </a:rPr>
              <a:t>14.10.2020</a:t>
            </a:r>
            <a:endParaRPr lang="de-DE" sz="1200" b="0" strike="noStrike" spc="-1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Arial"/>
              </a:rPr>
              <a:t>Generalversammlung HS 2020</a:t>
            </a:r>
            <a:endParaRPr lang="de-DE" sz="1200" b="0" strike="noStrike" spc="-1"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92B4672-45E0-4F5E-AA8F-B8D2125BBB68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‹#›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838080" y="4473000"/>
            <a:ext cx="10515240" cy="1704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CH" sz="2800" b="0" strike="noStrike" spc="-1" dirty="0">
                <a:solidFill>
                  <a:srgbClr val="000000"/>
                </a:solidFill>
                <a:latin typeface="Arial"/>
              </a:rPr>
              <a:t>Jasmin Krummenacher</a:t>
            </a:r>
          </a:p>
        </p:txBody>
      </p:sp>
      <p:sp>
        <p:nvSpPr>
          <p:cNvPr id="51" name="TextShape 2"/>
          <p:cNvSpPr txBox="1"/>
          <p:nvPr/>
        </p:nvSpPr>
        <p:spPr>
          <a:xfrm>
            <a:off x="838080" y="2385000"/>
            <a:ext cx="10515240" cy="2087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533520" indent="-533160" algn="ctr">
              <a:lnSpc>
                <a:spcPct val="90000"/>
              </a:lnSpc>
            </a:pPr>
            <a:r>
              <a:rPr lang="en-CH" sz="4400" b="1" strike="noStrike" spc="-1" dirty="0">
                <a:solidFill>
                  <a:srgbClr val="000000"/>
                </a:solidFill>
                <a:latin typeface="Arial"/>
              </a:rPr>
              <a:t>Physical Electrochemistry and Electrocatalysis</a:t>
            </a:r>
            <a:endParaRPr lang="en-CH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TextShape 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16.12.2021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53" name="TextShape 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Wahlfachinfoevent HS 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54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E4AD990-3EB2-4E21-90CA-60F6F264FF47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1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GB" sz="2800" b="0" strike="noStrike" spc="-1" dirty="0">
                <a:latin typeface="Arial"/>
              </a:rPr>
              <a:t>M</a:t>
            </a:r>
            <a:r>
              <a:rPr lang="en-CH" sz="2800" b="0" strike="noStrike" spc="-1" dirty="0">
                <a:latin typeface="Arial"/>
              </a:rPr>
              <a:t>ündl. 30min (6KP)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CH" sz="2800" b="0" strike="noStrike" spc="-1" dirty="0">
                <a:latin typeface="Arial"/>
              </a:rPr>
              <a:t>Prüfer: Prof. </a:t>
            </a:r>
            <a:r>
              <a:rPr lang="en-CH" sz="2800" spc="-1" dirty="0">
                <a:latin typeface="Arial"/>
              </a:rPr>
              <a:t>Thomas Schmidt + Experte/-in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CH" sz="2800" b="0" strike="noStrike" spc="-1" dirty="0">
                <a:latin typeface="Arial"/>
              </a:rPr>
              <a:t>Relativ einfache Prüfung (wenn man gelernt hat, hat man sehr gute Chancen auf eine gute/genügende Note)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CH" sz="2800" spc="-1" dirty="0">
                <a:latin typeface="Arial"/>
              </a:rPr>
              <a:t>Professor hilft bei Schwierigkeiten oder gibt die Lösung, damit so viel Wissen wie möglich abgefragt werden kann</a:t>
            </a:r>
            <a:endParaRPr lang="en-CH" sz="2800" b="0" strike="noStrike" spc="-1" dirty="0">
              <a:latin typeface="Arial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533520" indent="-533160">
              <a:lnSpc>
                <a:spcPct val="90000"/>
              </a:lnSpc>
            </a:pPr>
            <a:r>
              <a:rPr lang="en-CH" sz="3600" b="1" spc="-1" dirty="0">
                <a:solidFill>
                  <a:srgbClr val="000000"/>
                </a:solidFill>
                <a:latin typeface="Arial"/>
              </a:rPr>
              <a:t>5</a:t>
            </a:r>
            <a:r>
              <a:rPr lang="en-CH" sz="3600" b="1" strike="noStrike" spc="-1" dirty="0">
                <a:solidFill>
                  <a:srgbClr val="000000"/>
                </a:solidFill>
                <a:latin typeface="Arial"/>
              </a:rPr>
              <a:t>. Prüfung</a:t>
            </a:r>
            <a:endParaRPr lang="en-CH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TextShape 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16.12.2021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83" name="TextShape 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Wahlfachinfoevent HS 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84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96DB3D4-356E-4B3A-83F5-ECFE86918103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10</a:t>
            </a:fld>
            <a:endParaRPr lang="de-DE" sz="1200" b="0" strike="noStrike" spc="-1" dirty="0">
              <a:latin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CH" sz="2800" spc="-1" dirty="0"/>
              <a:t>Sehr freundliche und angenehme Stimmung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CH" sz="2800" spc="-1" dirty="0">
                <a:latin typeface="Arial"/>
              </a:rPr>
              <a:t>Vorbereitung auf Prüfung: </a:t>
            </a:r>
            <a:r>
              <a:rPr lang="en-CH" sz="2800" spc="-1" dirty="0">
                <a:solidFill>
                  <a:srgbClr val="000000"/>
                </a:solidFill>
              </a:rPr>
              <a:t>Fokus auf Konzepte wie Butler-Volmer und Tafel (Gleichungen auswendig können!, Diagramme zeichnen, ..), Double-Layer Modelle (erklären wie die double layers entstehen, als Diagramm zeichnen können, evtl eine Gleichung dazu schreiben können, ..), Arten der Voltammetrie, Arten um Massentransport zu kontrollieren etc.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endParaRPr lang="en-CH" sz="2800" b="0" strike="noStrike" spc="-1" dirty="0">
              <a:latin typeface="Arial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533520" indent="-533160">
              <a:lnSpc>
                <a:spcPct val="90000"/>
              </a:lnSpc>
            </a:pPr>
            <a:r>
              <a:rPr lang="en-CH" sz="3600" b="1" spc="-1" dirty="0">
                <a:solidFill>
                  <a:srgbClr val="000000"/>
                </a:solidFill>
                <a:latin typeface="Arial"/>
              </a:rPr>
              <a:t>5</a:t>
            </a:r>
            <a:r>
              <a:rPr lang="en-CH" sz="3600" b="1" strike="noStrike" spc="-1" dirty="0">
                <a:solidFill>
                  <a:srgbClr val="000000"/>
                </a:solidFill>
                <a:latin typeface="Arial"/>
              </a:rPr>
              <a:t>. Prüfung</a:t>
            </a:r>
            <a:endParaRPr lang="en-CH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TextShape 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16.12.2021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83" name="TextShape 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Wahlfachinfoevent HS 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84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96DB3D4-356E-4B3A-83F5-ECFE86918103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11</a:t>
            </a:fld>
            <a:endParaRPr lang="de-DE" sz="12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2447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CH" sz="2800" spc="-1" dirty="0">
                <a:solidFill>
                  <a:srgbClr val="000000"/>
                </a:solidFill>
              </a:rPr>
              <a:t>Vorlesungsfolien, Zusammenfassungen etc. dürfen an die Prüfung mitgenommen werden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endParaRPr lang="en-CH" sz="2800" b="0" strike="noStrike" spc="-1" dirty="0">
              <a:latin typeface="Arial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533520" indent="-533160">
              <a:lnSpc>
                <a:spcPct val="90000"/>
              </a:lnSpc>
            </a:pPr>
            <a:r>
              <a:rPr lang="en-CH" sz="3600" b="1" spc="-1" dirty="0">
                <a:solidFill>
                  <a:srgbClr val="000000"/>
                </a:solidFill>
                <a:latin typeface="Arial"/>
              </a:rPr>
              <a:t>5</a:t>
            </a:r>
            <a:r>
              <a:rPr lang="en-CH" sz="3600" b="1" strike="noStrike" spc="-1" dirty="0">
                <a:solidFill>
                  <a:srgbClr val="000000"/>
                </a:solidFill>
                <a:latin typeface="Arial"/>
              </a:rPr>
              <a:t>. Prüfung</a:t>
            </a:r>
            <a:endParaRPr lang="en-CH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TextShape 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16.12.2021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83" name="TextShape 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Wahlfachinfoevent HS 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84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96DB3D4-356E-4B3A-83F5-ECFE86918103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12</a:t>
            </a:fld>
            <a:endParaRPr lang="de-DE" sz="12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3270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CH" sz="2800" b="0" strike="noStrike" spc="-1" dirty="0">
                <a:latin typeface="Arial"/>
              </a:rPr>
              <a:t>Wenn man Elektrochemie begeistert ist, dann ist das sicher eine informative Vorlesung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CH" sz="2800" spc="-1" dirty="0">
                <a:latin typeface="Arial"/>
              </a:rPr>
              <a:t>“Electrochemistry Fundamentals and Cells” war meiner Meinung nach spannender, but that’s personal preference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CH" sz="2800" spc="-1" dirty="0">
                <a:latin typeface="Arial"/>
              </a:rPr>
              <a:t>10/10 would do again</a:t>
            </a:r>
          </a:p>
        </p:txBody>
      </p:sp>
      <p:sp>
        <p:nvSpPr>
          <p:cNvPr id="86" name="TextShape 2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533520" indent="-533160">
              <a:lnSpc>
                <a:spcPct val="90000"/>
              </a:lnSpc>
            </a:pPr>
            <a:r>
              <a:rPr lang="en-CH" sz="3600" b="1" strike="noStrike" spc="-1">
                <a:solidFill>
                  <a:srgbClr val="000000"/>
                </a:solidFill>
                <a:latin typeface="Arial"/>
              </a:rPr>
              <a:t>6. Bewertung</a:t>
            </a:r>
            <a:endParaRPr lang="en-CH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TextShape 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16.12.2021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88" name="TextShape 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Wahlfachinfoevent HS 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89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99C139A-AB7D-4D57-94CD-5283E8F9A2DD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13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2875320"/>
            <a:ext cx="10515240" cy="2087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CH" sz="4400" b="1" strike="noStrike" spc="-1">
                <a:solidFill>
                  <a:srgbClr val="000000"/>
                </a:solidFill>
                <a:latin typeface="Arial"/>
              </a:rPr>
              <a:t>Fragen?</a:t>
            </a:r>
            <a:endParaRPr lang="en-CH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16.12.2021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92" name="TextShape 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Wahlfachinfoevent HS 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93" name="TextShape 4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3C6A4562-0C1B-440B-9CB2-9F520B39658D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14</a:t>
            </a:fld>
            <a:endParaRPr lang="de-D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7457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2875320"/>
            <a:ext cx="10515240" cy="2087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CH" sz="4400" b="1" strike="noStrike" spc="-1" dirty="0">
                <a:solidFill>
                  <a:srgbClr val="000000"/>
                </a:solidFill>
                <a:latin typeface="Arial"/>
              </a:rPr>
              <a:t>Have fun and good luck! </a:t>
            </a:r>
            <a:r>
              <a:rPr lang="en-CH" sz="4400" b="1" strike="noStrike" spc="-1" dirty="0">
                <a:solidFill>
                  <a:srgbClr val="000000"/>
                </a:solidFill>
                <a:latin typeface="Arial"/>
                <a:sym typeface="Wingdings" pitchFamily="2" charset="2"/>
              </a:rPr>
              <a:t></a:t>
            </a:r>
            <a:endParaRPr lang="en-CH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16.12.2021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92" name="TextShape 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Wahlfachinfoevent HS 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93" name="TextShape 4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3C6A4562-0C1B-440B-9CB2-9F520B39658D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15</a:t>
            </a:fld>
            <a:endParaRPr lang="de-D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128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838080" y="315144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 lnSpcReduction="10000"/>
          </a:bodyPr>
          <a:lstStyle/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en-CH" sz="2800" b="0" strike="noStrike" spc="-1">
                <a:solidFill>
                  <a:srgbClr val="000000"/>
                </a:solidFill>
                <a:latin typeface="Arial"/>
              </a:rPr>
              <a:t>Allgemein</a:t>
            </a: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en-CH" sz="2800" b="0" strike="noStrike" spc="-1">
                <a:solidFill>
                  <a:srgbClr val="000000"/>
                </a:solidFill>
                <a:latin typeface="Arial"/>
              </a:rPr>
              <a:t>Arbeitsaufwand</a:t>
            </a: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en-CH" sz="2800" b="0" strike="noStrike" spc="-1">
                <a:solidFill>
                  <a:srgbClr val="000000"/>
                </a:solidFill>
                <a:latin typeface="Arial"/>
              </a:rPr>
              <a:t>Unterlagen</a:t>
            </a: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en-CH" sz="2800" b="0" strike="noStrike" spc="-1">
                <a:solidFill>
                  <a:srgbClr val="000000"/>
                </a:solidFill>
                <a:latin typeface="Arial"/>
              </a:rPr>
              <a:t>Inhalte</a:t>
            </a: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en-CH" sz="2800" b="0" strike="noStrike" spc="-1">
                <a:solidFill>
                  <a:srgbClr val="000000"/>
                </a:solidFill>
                <a:latin typeface="Arial"/>
              </a:rPr>
              <a:t>Prüfung</a:t>
            </a: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en-CH" sz="2800" b="0" strike="noStrike" spc="-1">
                <a:solidFill>
                  <a:srgbClr val="000000"/>
                </a:solidFill>
                <a:latin typeface="Arial"/>
              </a:rPr>
              <a:t>Bewertung und Kommentare</a:t>
            </a:r>
          </a:p>
        </p:txBody>
      </p:sp>
      <p:sp>
        <p:nvSpPr>
          <p:cNvPr id="56" name="TextShape 2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533520" indent="-533160">
              <a:lnSpc>
                <a:spcPct val="90000"/>
              </a:lnSpc>
            </a:pPr>
            <a:r>
              <a:rPr lang="en-CH" sz="3600" b="1" strike="noStrike" spc="-1">
                <a:solidFill>
                  <a:srgbClr val="000000"/>
                </a:solidFill>
                <a:latin typeface="Arial"/>
              </a:rPr>
              <a:t>Agenda</a:t>
            </a:r>
            <a:endParaRPr lang="en-CH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TextShape 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16.12.2021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58" name="TextShape 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Wahlfachinfoevent HS 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59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E8E45C3-0769-4F70-9CE2-0979D67A22E2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2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spc="-1" dirty="0"/>
              <a:t>Ist eine weiterführende Vorlesung des Wahlfachs „</a:t>
            </a:r>
            <a:r>
              <a:rPr lang="de-DE" sz="2800" spc="-1" dirty="0" err="1"/>
              <a:t>Electrochemistry</a:t>
            </a:r>
            <a:r>
              <a:rPr lang="de-DE" sz="2800" spc="-1" dirty="0"/>
              <a:t> </a:t>
            </a:r>
            <a:r>
              <a:rPr lang="de-DE" sz="2800" spc="-1" dirty="0" err="1"/>
              <a:t>Fundamentals</a:t>
            </a:r>
            <a:r>
              <a:rPr lang="de-DE" sz="2800" spc="-1" dirty="0"/>
              <a:t> </a:t>
            </a:r>
            <a:r>
              <a:rPr lang="de-DE" sz="2800" spc="-1" dirty="0" err="1"/>
              <a:t>and</a:t>
            </a:r>
            <a:r>
              <a:rPr lang="de-DE" sz="2800" spc="-1" dirty="0"/>
              <a:t> Cells“ (HS) von Prof. Lorenz  </a:t>
            </a:r>
            <a:r>
              <a:rPr lang="de-DE" sz="2800" spc="-1" dirty="0" err="1"/>
              <a:t>Gubler</a:t>
            </a:r>
            <a:r>
              <a:rPr lang="de-DE" sz="2800" spc="-1" dirty="0"/>
              <a:t> (muss man fürs Verständnis dieser Vorlesung nicht belegt haben)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CH" sz="2800" spc="-1" dirty="0"/>
              <a:t>Professor/Dozierende: Prof. Thomas Schmidt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en-CH" sz="2800" spc="-1" dirty="0"/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CH" sz="2800" b="0" strike="noStrike" spc="-1" dirty="0">
              <a:latin typeface="Arial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533520" indent="-533160">
              <a:lnSpc>
                <a:spcPct val="90000"/>
              </a:lnSpc>
            </a:pPr>
            <a:r>
              <a:rPr lang="en-CH" sz="3600" b="1" strike="noStrike" spc="-1">
                <a:solidFill>
                  <a:srgbClr val="000000"/>
                </a:solidFill>
                <a:latin typeface="Arial"/>
              </a:rPr>
              <a:t>1. Allgemein</a:t>
            </a:r>
            <a:endParaRPr lang="en-CH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TextShape 3"/>
          <p:cNvSpPr txBox="1"/>
          <p:nvPr/>
        </p:nvSpPr>
        <p:spPr>
          <a:xfrm>
            <a:off x="848354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16.12.2021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63" name="TextShape 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Wahlfachinfoevent HS 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64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528D90DF-E953-431A-9009-C9C9FAF39593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3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CH" sz="2800" spc="-1" dirty="0"/>
              <a:t>Format der Vorlesung: 3h Vorlesung, wobei in der letzten Stunde die Übung besprochen wird (wurde letztes Jahr via Zoom gehalten und aufgezeichnet)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CH" sz="2800" spc="-1" dirty="0"/>
              <a:t>Serien werden von Studenten besprochen </a:t>
            </a:r>
            <a:r>
              <a:rPr lang="en-CH" sz="2800" spc="-1" dirty="0">
                <a:solidFill>
                  <a:schemeClr val="bg1">
                    <a:lumMod val="50000"/>
                  </a:schemeClr>
                </a:solidFill>
              </a:rPr>
              <a:t>(ich glaube es gibt einen Bonus, aber diese Info konnte ich auf den Recordings nicht mehr finden so I’m not 100% sure)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en-CH" sz="2800" spc="-1" dirty="0"/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CH" sz="2800" b="0" strike="noStrike" spc="-1" dirty="0">
              <a:latin typeface="Arial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533520" indent="-533160">
              <a:lnSpc>
                <a:spcPct val="90000"/>
              </a:lnSpc>
            </a:pPr>
            <a:r>
              <a:rPr lang="en-CH" sz="3600" b="1" strike="noStrike" spc="-1">
                <a:solidFill>
                  <a:srgbClr val="000000"/>
                </a:solidFill>
                <a:latin typeface="Arial"/>
              </a:rPr>
              <a:t>1. Allgemein</a:t>
            </a:r>
            <a:endParaRPr lang="en-CH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TextShape 3"/>
          <p:cNvSpPr txBox="1"/>
          <p:nvPr/>
        </p:nvSpPr>
        <p:spPr>
          <a:xfrm>
            <a:off x="848354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16.12.2021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63" name="TextShape 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Wahlfachinfoevent HS 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64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528D90DF-E953-431A-9009-C9C9FAF39593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4</a:t>
            </a:fld>
            <a:endParaRPr lang="de-D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7354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CH" sz="2800" b="0" strike="noStrike" spc="-1" dirty="0">
                <a:solidFill>
                  <a:srgbClr val="000000"/>
                </a:solidFill>
                <a:latin typeface="Arial"/>
              </a:rPr>
              <a:t>3h Vorlesung pro Woche (davon 1h Übungsbepsrechung)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CH" sz="2800" b="0" strike="noStrike" spc="-1" dirty="0">
                <a:latin typeface="Arial"/>
              </a:rPr>
              <a:t>Je nach Serie ~1-1.5h  Aufwand für die Übungen</a:t>
            </a:r>
          </a:p>
          <a:p>
            <a:pPr marL="685800" lvl="1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CH" sz="2800" spc="-1" dirty="0">
                <a:latin typeface="Arial"/>
              </a:rPr>
              <a:t>Helfen teilweise für das Verständnis der Vorlesung</a:t>
            </a:r>
          </a:p>
          <a:p>
            <a:pPr marL="685800" lvl="1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latin typeface="Arial"/>
              </a:rPr>
              <a:t>N</a:t>
            </a:r>
            <a:r>
              <a:rPr lang="en-CH" sz="2800" b="0" strike="noStrike" spc="-1" dirty="0">
                <a:latin typeface="Arial"/>
              </a:rPr>
              <a:t>icht alle Aufgaben sind relevant für die Prüfung, da man nichts </a:t>
            </a:r>
            <a:r>
              <a:rPr lang="en-CH" sz="2800" spc="-1" dirty="0">
                <a:latin typeface="Arial"/>
              </a:rPr>
              <a:t>r</a:t>
            </a:r>
            <a:r>
              <a:rPr lang="en-CH" sz="2800" b="0" strike="noStrike" spc="-1" dirty="0">
                <a:latin typeface="Arial"/>
              </a:rPr>
              <a:t>echnen muss, sondern vorallem Konzepte gefragt werden</a:t>
            </a:r>
            <a:endParaRPr lang="en-CH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TextShape 2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533520" indent="-533160">
              <a:lnSpc>
                <a:spcPct val="90000"/>
              </a:lnSpc>
            </a:pPr>
            <a:r>
              <a:rPr lang="en-CH" sz="3600" b="1" strike="noStrike" spc="-1">
                <a:solidFill>
                  <a:srgbClr val="000000"/>
                </a:solidFill>
                <a:latin typeface="Arial"/>
              </a:rPr>
              <a:t>2. Arbeitsaufwand</a:t>
            </a:r>
            <a:endParaRPr lang="en-CH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TextShape 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16.12.2021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73" name="TextShape 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Wahlfachinfoevent HS 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74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7459A3F-3080-4681-A5FA-D33D87CFC275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5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CH" sz="2800" b="0" strike="noStrike" spc="-1" dirty="0">
                <a:solidFill>
                  <a:schemeClr val="bg1">
                    <a:lumMod val="50000"/>
                  </a:schemeClr>
                </a:solidFill>
                <a:latin typeface="Arial"/>
              </a:rPr>
              <a:t>Lernaufwand im Vgl. zu den Pflichtfächern kann ich nicht abschätzen, da ich noch keine Pflichtfachprüfungen belegt habe</a:t>
            </a:r>
            <a:endParaRPr lang="en-CH" sz="2800" b="0" strike="noStrike" spc="-1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71" name="TextShape 2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533520" indent="-533160">
              <a:lnSpc>
                <a:spcPct val="90000"/>
              </a:lnSpc>
            </a:pPr>
            <a:r>
              <a:rPr lang="en-CH" sz="3600" b="1" strike="noStrike" spc="-1">
                <a:solidFill>
                  <a:srgbClr val="000000"/>
                </a:solidFill>
                <a:latin typeface="Arial"/>
              </a:rPr>
              <a:t>2. Arbeitsaufwand</a:t>
            </a:r>
            <a:endParaRPr lang="en-CH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TextShape 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16.12.2021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73" name="TextShape 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Wahlfachinfoevent HS 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74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7459A3F-3080-4681-A5FA-D33D87CFC275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6</a:t>
            </a:fld>
            <a:endParaRPr lang="de-D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0823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CH" sz="2800" b="0" strike="noStrike" spc="-1" dirty="0">
                <a:latin typeface="Arial"/>
              </a:rPr>
              <a:t>Vorlesungsfolien (relativ übersichtlich und praktisch fehlerfrei)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CH" sz="2800" spc="-1" dirty="0">
                <a:latin typeface="Arial"/>
              </a:rPr>
              <a:t>Es werden nützliche Lehrbücher vorgestellt, sind aber nicht nötig, um den Stoff zu verstehen</a:t>
            </a:r>
          </a:p>
        </p:txBody>
      </p:sp>
      <p:sp>
        <p:nvSpPr>
          <p:cNvPr id="76" name="TextShape 2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533520" indent="-533160">
              <a:lnSpc>
                <a:spcPct val="90000"/>
              </a:lnSpc>
            </a:pPr>
            <a:r>
              <a:rPr lang="en-CH" sz="3600" b="1" strike="noStrike" spc="-1">
                <a:solidFill>
                  <a:srgbClr val="000000"/>
                </a:solidFill>
                <a:latin typeface="Arial"/>
              </a:rPr>
              <a:t>3. Unterlagen</a:t>
            </a:r>
            <a:endParaRPr lang="en-CH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TextShape 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16.12.2021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78" name="TextShape 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Wahlfachinfoevent HS 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79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60E9D425-0D43-490D-BEC9-D1D5D30BA702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7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CH" sz="2800" b="0" strike="noStrike" spc="-1" dirty="0">
                <a:latin typeface="Arial"/>
              </a:rPr>
              <a:t>Verschiedene elektrolytische Prozesse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CH" sz="2800" spc="-1" dirty="0">
                <a:latin typeface="Arial"/>
              </a:rPr>
              <a:t>Versch. Typen von Batterien (Aufbau, Ladungs- und Entladungsprozess etc.)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CH" sz="2800" spc="-1" dirty="0">
                <a:latin typeface="Arial"/>
              </a:rPr>
              <a:t>Versch. Typen von Elektroden und Potentiale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CH" sz="2800" spc="-1" dirty="0">
                <a:latin typeface="Arial"/>
              </a:rPr>
              <a:t>Modelle des Double-Layer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endParaRPr lang="en-CH" sz="2800" b="0" strike="noStrike" spc="-1" dirty="0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endParaRPr lang="en-CH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CH" sz="2800" b="0" strike="noStrike" spc="-1" dirty="0">
              <a:latin typeface="Arial"/>
            </a:endParaRPr>
          </a:p>
        </p:txBody>
      </p:sp>
      <p:sp>
        <p:nvSpPr>
          <p:cNvPr id="66" name="TextShape 2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533520" indent="-533160">
              <a:lnSpc>
                <a:spcPct val="90000"/>
              </a:lnSpc>
            </a:pPr>
            <a:r>
              <a:rPr lang="en-CH" sz="3600" b="1" strike="noStrike" spc="-1">
                <a:solidFill>
                  <a:srgbClr val="000000"/>
                </a:solidFill>
                <a:latin typeface="Arial"/>
              </a:rPr>
              <a:t>4. Inhalte</a:t>
            </a:r>
            <a:endParaRPr lang="en-CH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TextShape 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16.12.2021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68" name="TextShape 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Wahlfachinfoevent HS 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69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0509F7A5-DC7A-478E-A73F-310310BD5C4D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8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GB" sz="2800" spc="-1" dirty="0">
                <a:solidFill>
                  <a:srgbClr val="000000"/>
                </a:solidFill>
              </a:rPr>
              <a:t>Electrochemical kinetics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GB" sz="2800" spc="-1" dirty="0" err="1">
                <a:solidFill>
                  <a:srgbClr val="000000"/>
                </a:solidFill>
              </a:rPr>
              <a:t>Methoden</a:t>
            </a:r>
            <a:r>
              <a:rPr lang="en-GB" sz="2800" spc="-1" dirty="0">
                <a:solidFill>
                  <a:srgbClr val="000000"/>
                </a:solidFill>
              </a:rPr>
              <a:t> </a:t>
            </a:r>
            <a:r>
              <a:rPr lang="en-GB" sz="2800" spc="-1" dirty="0" err="1">
                <a:solidFill>
                  <a:srgbClr val="000000"/>
                </a:solidFill>
              </a:rPr>
              <a:t>zur</a:t>
            </a:r>
            <a:r>
              <a:rPr lang="en-GB" sz="2800" spc="-1" dirty="0">
                <a:solidFill>
                  <a:srgbClr val="000000"/>
                </a:solidFill>
              </a:rPr>
              <a:t> </a:t>
            </a:r>
            <a:r>
              <a:rPr lang="en-GB" sz="2800" spc="-1" dirty="0" err="1">
                <a:solidFill>
                  <a:srgbClr val="000000"/>
                </a:solidFill>
              </a:rPr>
              <a:t>Messung</a:t>
            </a:r>
            <a:r>
              <a:rPr lang="en-GB" sz="2800" spc="-1" dirty="0">
                <a:solidFill>
                  <a:srgbClr val="000000"/>
                </a:solidFill>
              </a:rPr>
              <a:t> von </a:t>
            </a:r>
            <a:r>
              <a:rPr lang="en-GB" sz="2800" spc="-1" dirty="0" err="1">
                <a:solidFill>
                  <a:srgbClr val="000000"/>
                </a:solidFill>
              </a:rPr>
              <a:t>Elektrodenreaktionen</a:t>
            </a:r>
            <a:r>
              <a:rPr lang="en-GB" sz="2800" spc="-1" dirty="0">
                <a:solidFill>
                  <a:srgbClr val="000000"/>
                </a:solidFill>
              </a:rPr>
              <a:t> (</a:t>
            </a:r>
            <a:r>
              <a:rPr lang="en-GB" sz="2800" spc="-1" dirty="0" err="1">
                <a:solidFill>
                  <a:srgbClr val="000000"/>
                </a:solidFill>
              </a:rPr>
              <a:t>Voltammetrie</a:t>
            </a:r>
            <a:r>
              <a:rPr lang="en-GB" sz="2800" spc="-1" dirty="0">
                <a:solidFill>
                  <a:srgbClr val="000000"/>
                </a:solidFill>
              </a:rPr>
              <a:t>, Impedance Spectroscopy)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GB" sz="2800" spc="-1" dirty="0">
                <a:solidFill>
                  <a:srgbClr val="000000"/>
                </a:solidFill>
              </a:rPr>
              <a:t>Introduction to fuel cells und electrolysis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GB" sz="2800" spc="-1" dirty="0" err="1">
                <a:solidFill>
                  <a:srgbClr val="000000"/>
                </a:solidFill>
                <a:latin typeface="Arial"/>
              </a:rPr>
              <a:t>Massentransport</a:t>
            </a:r>
            <a:endParaRPr lang="en-CH" sz="2800" spc="-1" dirty="0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CH" sz="2800" b="0" strike="noStrike" spc="-1" dirty="0">
                <a:solidFill>
                  <a:srgbClr val="000000"/>
                </a:solidFill>
                <a:latin typeface="Arial"/>
              </a:rPr>
              <a:t>Electrocatalysis</a:t>
            </a:r>
          </a:p>
        </p:txBody>
      </p:sp>
      <p:sp>
        <p:nvSpPr>
          <p:cNvPr id="66" name="TextShape 2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533520" indent="-533160">
              <a:lnSpc>
                <a:spcPct val="90000"/>
              </a:lnSpc>
            </a:pPr>
            <a:r>
              <a:rPr lang="en-CH" sz="3600" b="1" strike="noStrike" spc="-1">
                <a:solidFill>
                  <a:srgbClr val="000000"/>
                </a:solidFill>
                <a:latin typeface="Arial"/>
              </a:rPr>
              <a:t>4. Inhalte</a:t>
            </a:r>
            <a:endParaRPr lang="en-CH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TextShape 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16.12.2021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68" name="TextShape 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Wahlfachinfoevent HS 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69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0509F7A5-DC7A-478E-A73F-310310BD5C4D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9</a:t>
            </a:fld>
            <a:endParaRPr lang="de-D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81944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</TotalTime>
  <Words>544</Words>
  <Application>Microsoft Macintosh PowerPoint</Application>
  <PresentationFormat>Widescreen</PresentationFormat>
  <Paragraphs>114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Christian Schellhaas</dc:creator>
  <dc:description/>
  <cp:lastModifiedBy>Jasii Krummenacher</cp:lastModifiedBy>
  <cp:revision>231</cp:revision>
  <dcterms:created xsi:type="dcterms:W3CDTF">2020-03-08T20:12:22Z</dcterms:created>
  <dcterms:modified xsi:type="dcterms:W3CDTF">2021-11-17T14:39:37Z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9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