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62" r:id="rId3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4" roundtripDataSignature="AMtx7mhDjfiNpFlmxXVVSv3CjC7oqQAr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80" cy="40089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‹Nr.›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532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4439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0519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181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949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8616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8250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3804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4667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6058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28303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72858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43554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49881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1459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59037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31054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22654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865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44283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9399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7118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590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2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4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439344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3"/>
          </p:nvPr>
        </p:nvSpPr>
        <p:spPr>
          <a:xfrm>
            <a:off x="794916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body" idx="4"/>
          </p:nvPr>
        </p:nvSpPr>
        <p:spPr>
          <a:xfrm>
            <a:off x="83808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5"/>
          </p:nvPr>
        </p:nvSpPr>
        <p:spPr>
          <a:xfrm>
            <a:off x="439344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6"/>
          </p:nvPr>
        </p:nvSpPr>
        <p:spPr>
          <a:xfrm>
            <a:off x="794916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subTitle" idx="1"/>
          </p:nvPr>
        </p:nvSpPr>
        <p:spPr>
          <a:xfrm>
            <a:off x="838080" y="2006640"/>
            <a:ext cx="1051524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3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/>
          <p:cNvPicPr preferRelativeResize="0"/>
          <p:nvPr/>
        </p:nvPicPr>
        <p:blipFill rotWithShape="1">
          <a:blip r:embed="rId14">
            <a:alphaModFix/>
          </a:blip>
          <a:srcRect t="40800" b="20943"/>
          <a:stretch/>
        </p:blipFill>
        <p:spPr>
          <a:xfrm>
            <a:off x="0" y="0"/>
            <a:ext cx="12191760" cy="18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2"/>
          <p:cNvPicPr preferRelativeResize="0"/>
          <p:nvPr/>
        </p:nvPicPr>
        <p:blipFill rotWithShape="1">
          <a:blip r:embed="rId15">
            <a:alphaModFix/>
          </a:blip>
          <a:srcRect l="9934" t="24732" r="10457" b="32563"/>
          <a:stretch/>
        </p:blipFill>
        <p:spPr>
          <a:xfrm>
            <a:off x="8703360" y="660960"/>
            <a:ext cx="2649960" cy="50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38080" y="493920"/>
            <a:ext cx="2579040" cy="83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Immunology I</a:t>
            </a:r>
            <a:endParaRPr sz="7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Aufzeichnungen manchmal lückenhaft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endParaRPr lang="de-CH" sz="3600">
              <a:solidFill>
                <a:schemeClr val="tx1"/>
              </a:solidFill>
            </a:endParaRP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Gute Unterlagen, genügen für Prüfungsvorbereitung 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endParaRPr lang="de-CH" sz="3600">
              <a:solidFill>
                <a:schemeClr val="tx1"/>
              </a:solidFill>
            </a:endParaRP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de-CH" sz="3600">
                <a:solidFill>
                  <a:schemeClr val="tx1"/>
                </a:solidFill>
              </a:rPr>
              <a:t>Tube hilft bei Algorithmen verstehen </a:t>
            </a:r>
            <a:endParaRPr lang="de-CH" sz="36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Unterlagen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832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de-CH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Mündliche Prüfung: deutsch/englisch 30 min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de-CH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Adaptiert sich an was vom Studierenden kommt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Es ist relative klar was verlangt wird 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4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Prüfung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454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5" y="2992926"/>
            <a:ext cx="10676400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i="1">
              <a:solidFill>
                <a:srgbClr val="808080"/>
              </a:solidFill>
            </a:endParaRP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4300"/>
              <a:t>Qualität (Vorlesung und Unterlagen): 9/10</a:t>
            </a:r>
            <a:endParaRPr sz="43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/>
              <a:t>Arbeitsaufwand um zu bestehen: 8.5/10</a:t>
            </a:r>
            <a:endParaRPr sz="43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/>
              <a:t>Unterhaltsamkeit: 9/10</a:t>
            </a:r>
            <a:endParaRPr sz="430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1923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Bioinformatics</a:t>
            </a:r>
          </a:p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(Konzeptkurs</a:t>
            </a:r>
            <a:r>
              <a:rPr lang="en-GB" sz="7000" b="1">
                <a:latin typeface="Calibri"/>
                <a:ea typeface="Calibri"/>
                <a:cs typeface="Calibri"/>
                <a:sym typeface="Calibri"/>
              </a:rPr>
              <a:t>)</a:t>
            </a:r>
            <a:endParaRPr sz="7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9184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de-CH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Spannende Informatikanwendung; aufregendes Forschungsfeld</a:t>
            </a:r>
            <a:endParaRPr sz="2800">
              <a:solidFill>
                <a:schemeClr val="tx1"/>
              </a:solidFill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Professor/Dozierende</a:t>
            </a:r>
            <a:r>
              <a:rPr lang="en-GB" sz="2800">
                <a:solidFill>
                  <a:schemeClr val="tx1"/>
                </a:solidFill>
              </a:rPr>
              <a:t>: Sunagawaö Beltrao; Zamboni; etc. </a:t>
            </a:r>
            <a:endParaRPr sz="1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Format der Vorlesung: </a:t>
            </a:r>
            <a:r>
              <a:rPr lang="de-CH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Vorlesung 4 h mit integrierter Übung</a:t>
            </a:r>
            <a:endParaRPr sz="28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2800"/>
              <a:buChar char="•"/>
            </a:pPr>
            <a:r>
              <a:rPr lang="en-GB" sz="2800">
                <a:solidFill>
                  <a:schemeClr val="tx1"/>
                </a:solidFill>
              </a:rPr>
              <a:t>Überblick Inhalt: genome data; metagenomics; network informatics; proteins and structural bioinformatics</a:t>
            </a:r>
            <a:endParaRPr sz="28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Allgemein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648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838075" y="2965376"/>
            <a:ext cx="1051530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de-CH" sz="3500">
                <a:solidFill>
                  <a:schemeClr val="tx1"/>
                </a:solidFill>
              </a:rPr>
              <a:t>4 h ist sehr ermüdend </a:t>
            </a:r>
            <a:r>
              <a:rPr lang="de-CH" sz="3500">
                <a:solidFill>
                  <a:schemeClr val="tx1"/>
                </a:solidFill>
                <a:sym typeface="Wingdings" panose="05000000000000000000" pitchFamily="2" charset="2"/>
              </a:rPr>
              <a:t> Übungen sind oft unklar </a:t>
            </a:r>
            <a:endParaRPr sz="350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de-CH" sz="3500">
                <a:solidFill>
                  <a:schemeClr val="tx1"/>
                </a:solidFill>
              </a:rPr>
              <a:t>Arbeitsaufwand Lernphase ist eher gering</a:t>
            </a:r>
            <a:endParaRPr sz="350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de-CH" sz="3500">
                <a:solidFill>
                  <a:schemeClr val="tx1"/>
                </a:solidFill>
              </a:rPr>
              <a:t>Inhalt ist oberflächlich, die eigentlichen Konzepte werden schlecht erklärt</a:t>
            </a:r>
            <a:endParaRPr sz="35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Arbeitsaufwand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8428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Nur Vorlesungsfolien von wechselhafter Qualität</a:t>
            </a:r>
            <a:endParaRPr sz="36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90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36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Man würde sich oft mehr wünschen 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3600">
                <a:solidFill>
                  <a:schemeClr val="tx1"/>
                </a:solidFill>
              </a:rPr>
              <a:t>Algorithmen werden nicht thematisiert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3600">
                <a:solidFill>
                  <a:schemeClr val="tx1"/>
                </a:solidFill>
              </a:rPr>
              <a:t>Offiziell basiert auf Praktikum </a:t>
            </a:r>
            <a:r>
              <a:rPr lang="en-GB" sz="3600">
                <a:solidFill>
                  <a:schemeClr val="tx1"/>
                </a:solidFill>
                <a:sym typeface="Wingdings" panose="05000000000000000000" pitchFamily="2" charset="2"/>
              </a:rPr>
              <a:t> nicht notwendig</a:t>
            </a:r>
            <a:endParaRPr lang="en-GB" sz="3600">
              <a:solidFill>
                <a:schemeClr val="tx1"/>
              </a:solidFill>
            </a:endParaRPr>
          </a:p>
          <a:p>
            <a:pPr marL="228600" marR="0" lvl="0" indent="-2790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endParaRPr sz="36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Unterlagen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6634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de-CH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Schriftlich 150 min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de-CH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Absolut willkürlich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Kein Programmieren: Übungen bereiten einen nicht auf die Prüfung vor</a:t>
            </a: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>
                <a:solidFill>
                  <a:schemeClr val="tx1"/>
                </a:solidFill>
              </a:rPr>
              <a:t>Sehr schwierig einzuschätzen was relevant ist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4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Prüfung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3800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5" y="2992926"/>
            <a:ext cx="10676400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 panose="020B0604020202020204" pitchFamily="34" charset="0"/>
              <a:buChar char="•"/>
            </a:pPr>
            <a:r>
              <a:rPr lang="en-GB" sz="4000">
                <a:solidFill>
                  <a:srgbClr val="FF0000"/>
                </a:solidFill>
              </a:rPr>
              <a:t>Zum ersten mal gelesen: dieses Semester vielleicht besser</a:t>
            </a: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4000"/>
              <a:t>Qualität (Vorlesung und Unterlagen): 6/10</a:t>
            </a:r>
            <a:endParaRPr sz="40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000"/>
              <a:t>Arbeitsaufwand um zu bestehen: 6/10</a:t>
            </a:r>
            <a:endParaRPr sz="40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000"/>
              <a:t>Unterhaltsamkeit: 4/10</a:t>
            </a:r>
            <a:endParaRPr sz="400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8360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Medizinische Chemie I</a:t>
            </a:r>
            <a:endParaRPr sz="7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841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de-CH" sz="2400">
                <a:solidFill>
                  <a:schemeClr val="tx1"/>
                </a:solidFill>
              </a:rPr>
              <a:t>Motivation: Überblick Immunsystem; verknüpft Anwendungsbereiche verschiedener Vorlesungen </a:t>
            </a:r>
            <a:endParaRPr sz="2400">
              <a:solidFill>
                <a:schemeClr val="tx1"/>
              </a:solidFill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Professor/Dozierende</a:t>
            </a:r>
            <a:r>
              <a:rPr lang="en-GB" sz="2400">
                <a:solidFill>
                  <a:schemeClr val="tx1"/>
                </a:solidFill>
              </a:rPr>
              <a:t>: Manfred Kopf; Annette Oxenius auf </a:t>
            </a:r>
            <a:r>
              <a:rPr lang="en-GB" sz="2400" b="1">
                <a:solidFill>
                  <a:schemeClr val="tx1"/>
                </a:solidFill>
              </a:rPr>
              <a:t>englisch</a:t>
            </a:r>
            <a:r>
              <a:rPr lang="en-GB" sz="2400">
                <a:solidFill>
                  <a:schemeClr val="tx1"/>
                </a:solidFill>
              </a:rPr>
              <a:t> </a:t>
            </a:r>
            <a:endParaRPr sz="12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de-CH" sz="2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Ausschliesslich </a:t>
            </a:r>
            <a:r>
              <a:rPr lang="de-CH" sz="2400" b="1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Frontalvorlesung</a:t>
            </a:r>
            <a:r>
              <a:rPr lang="de-CH" sz="2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; slides ohne Text –&gt; Lehrbuch (Kuby Immunology) kann helfen; Präsenz hilft</a:t>
            </a:r>
            <a:endParaRPr sz="2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2800"/>
              <a:buChar char="•"/>
            </a:pPr>
            <a:r>
              <a:rPr lang="de-CH" sz="2400">
                <a:solidFill>
                  <a:schemeClr val="tx1"/>
                </a:solidFill>
              </a:rPr>
              <a:t>Inhalt, absolute Grundlagen: Zelltypen Immunsystem; angeborenes vs. Erlerntes Immunsystem; Autoimmunität; Allergien; Impfungen; </a:t>
            </a:r>
            <a:endParaRPr sz="24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Allgemein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de-CH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Angewandte Organische Chemie/Biochemie</a:t>
            </a:r>
            <a:endParaRPr sz="2800">
              <a:solidFill>
                <a:schemeClr val="tx1"/>
              </a:solidFill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Professor/Dozierende</a:t>
            </a:r>
            <a:r>
              <a:rPr lang="en-GB" sz="2800">
                <a:solidFill>
                  <a:schemeClr val="tx1"/>
                </a:solidFill>
              </a:rPr>
              <a:t>: Jonathan Hall </a:t>
            </a:r>
            <a:endParaRPr sz="1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Format der Vorlesung: </a:t>
            </a:r>
            <a:r>
              <a:rPr lang="de-CH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 h Frontalvorlesung ohne Übung</a:t>
            </a:r>
            <a:endParaRPr sz="28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2800"/>
              <a:buChar char="•"/>
            </a:pPr>
            <a:r>
              <a:rPr lang="en-GB" sz="2800">
                <a:solidFill>
                  <a:schemeClr val="tx1"/>
                </a:solidFill>
              </a:rPr>
              <a:t>Überblick Inhalt: verschiedene Medikamentklassen; pharmazeutische Produktentwicklung; structure activity relations</a:t>
            </a:r>
            <a:endParaRPr sz="28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Allgemein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4556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838075" y="2965376"/>
            <a:ext cx="1051530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 panose="020B0604020202020204" pitchFamily="34" charset="0"/>
              <a:buChar char="•"/>
            </a:pPr>
            <a:r>
              <a:rPr lang="de-CH" sz="3500">
                <a:solidFill>
                  <a:schemeClr val="tx1"/>
                </a:solidFill>
              </a:rPr>
              <a:t>Gering: 2 h reichen, slides lesen reicht auch </a:t>
            </a:r>
            <a:endParaRPr sz="350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de-CH" sz="3500">
                <a:solidFill>
                  <a:schemeClr val="tx1"/>
                </a:solidFill>
              </a:rPr>
              <a:t>Eher gering: auswendig lernen. Grundlagen in Biochemie und OC helfen</a:t>
            </a:r>
            <a:endParaRPr sz="350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de-CH" sz="3500">
                <a:solidFill>
                  <a:schemeClr val="tx1"/>
                </a:solidFill>
              </a:rPr>
              <a:t>Industrienah</a:t>
            </a: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de-CH" sz="3500">
                <a:solidFill>
                  <a:schemeClr val="tx1"/>
                </a:solidFill>
              </a:rPr>
              <a:t> Konzepte selten neu</a:t>
            </a:r>
            <a:endParaRPr sz="35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Arbeitsaufwand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795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Slides sehr gut kommentiert: genügen für Prüfung</a:t>
            </a:r>
            <a:endParaRPr sz="36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Unterlagen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2728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de-CH" sz="3400">
                <a:solidFill>
                  <a:schemeClr val="tx1"/>
                </a:solidFill>
              </a:rPr>
              <a:t>Schriftlich: Sollte als Jahreskurs abgelegt werden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4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Prüfung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8254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5" y="2992926"/>
            <a:ext cx="10676400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i="1">
              <a:solidFill>
                <a:srgbClr val="808080"/>
              </a:solidFill>
            </a:endParaRP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4300"/>
              <a:t>Qualität (Vorlesung und Unterlagen): 8/10</a:t>
            </a:r>
            <a:endParaRPr sz="43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/>
              <a:t>Arbeitsaufwand um zu bestehen: 6/10</a:t>
            </a:r>
            <a:endParaRPr sz="43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/>
              <a:t>Unterhaltsamkeit: 9/10</a:t>
            </a:r>
            <a:endParaRPr sz="430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0720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Messtechnik</a:t>
            </a:r>
            <a:endParaRPr sz="7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0136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25134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de-CH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Theoretische Grundlagen der Signalverarbeitung und Informationstheorie</a:t>
            </a:r>
            <a:endParaRPr sz="2800">
              <a:solidFill>
                <a:schemeClr val="tx1"/>
              </a:solidFill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Professor/Dozierende</a:t>
            </a:r>
            <a:r>
              <a:rPr lang="en-GB" sz="2800">
                <a:solidFill>
                  <a:schemeClr val="tx1"/>
                </a:solidFill>
              </a:rPr>
              <a:t>: Merkt und Hollenstein</a:t>
            </a:r>
            <a:endParaRPr sz="1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Format der Vorlesung: </a:t>
            </a:r>
            <a:r>
              <a:rPr lang="de-CH" sz="28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 h Vorlesung und 1 h Übung</a:t>
            </a:r>
            <a:endParaRPr sz="28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2800"/>
              <a:buChar char="•"/>
            </a:pPr>
            <a:r>
              <a:rPr lang="en-GB" sz="2800">
                <a:solidFill>
                  <a:schemeClr val="tx1"/>
                </a:solidFill>
              </a:rPr>
              <a:t>Überblick Inhalt: Signalverarbeitung; Informationtheorie; Elektronik; Action Spectroscopy; </a:t>
            </a:r>
            <a:endParaRPr sz="28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Allgemein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4498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838075" y="2965376"/>
            <a:ext cx="1051530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de-CH" sz="3500">
                <a:solidFill>
                  <a:schemeClr val="tx1"/>
                </a:solidFill>
              </a:rPr>
              <a:t>Relativ intensive Vorlesung </a:t>
            </a: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de-CH" sz="3500">
                <a:solidFill>
                  <a:schemeClr val="tx1"/>
                </a:solidFill>
              </a:rPr>
              <a:t>Lange Übungen, tendenziell hilfreich</a:t>
            </a: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de-CH" sz="3500">
                <a:solidFill>
                  <a:schemeClr val="tx1"/>
                </a:solidFill>
              </a:rPr>
              <a:t>Stoff ist komplex aber gut erklärt </a:t>
            </a:r>
            <a:endParaRPr sz="35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Arbeitsaufwand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5652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Neu auch mit Skript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>
                <a:solidFill>
                  <a:schemeClr val="tx1"/>
                </a:solidFill>
              </a:rPr>
              <a:t>Merkts Handschrift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Sehr gute Musterlösungen 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>
                <a:solidFill>
                  <a:schemeClr val="tx1"/>
                </a:solidFill>
              </a:rPr>
              <a:t>Manche Konzepte sind sehr gut aufgeschrieben und lassen sich sonst nirgends finden </a:t>
            </a:r>
            <a:endParaRPr sz="36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Unterlagen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3947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Mündlich 30 min; bisschen eigenartige Situation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de-CH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Sehr viel Eigeninitiative 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Tendenziell absehbar was behandelt wird; wirklich alles ist relevant</a:t>
            </a: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>
                <a:solidFill>
                  <a:schemeClr val="tx1"/>
                </a:solidFill>
              </a:rPr>
              <a:t>Freundliche aber fordernde Atmosphäre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4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Prüfung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65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838075" y="2965376"/>
            <a:ext cx="1051530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en-GB" sz="3500">
                <a:solidFill>
                  <a:schemeClr val="tx1"/>
                </a:solidFill>
              </a:rPr>
              <a:t>Es gibt Aufzeichnungen </a:t>
            </a:r>
            <a:endParaRPr sz="350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de-CH" sz="3500">
                <a:solidFill>
                  <a:schemeClr val="tx1"/>
                </a:solidFill>
              </a:rPr>
              <a:t>Viele Namen auswendig lernen</a:t>
            </a:r>
            <a:endParaRPr sz="350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de-CH" sz="3500">
                <a:solidFill>
                  <a:schemeClr val="tx1"/>
                </a:solidFill>
              </a:rPr>
              <a:t>Konzeptuell nicht sehr anspruchsvoll</a:t>
            </a:r>
            <a:endParaRPr sz="35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Arbeitsaufwand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5" y="2992926"/>
            <a:ext cx="10939192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i="1">
              <a:solidFill>
                <a:srgbClr val="808080"/>
              </a:solidFill>
            </a:endParaRP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4300"/>
              <a:t>Qualität (Vorlesung und Unterlagen): 10/10</a:t>
            </a:r>
            <a:endParaRPr sz="43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/>
              <a:t>Arbeitsaufwand um zu bestehen: 9/10</a:t>
            </a:r>
            <a:endParaRPr sz="43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/>
              <a:t>Unterhaltsamkeit: 10/10</a:t>
            </a:r>
            <a:endParaRPr sz="430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4715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20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Fragen?</a:t>
            </a:r>
            <a:endParaRPr sz="20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8383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Lehrbuch hilfreich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>
                <a:solidFill>
                  <a:schemeClr val="tx1"/>
                </a:solidFill>
              </a:rPr>
              <a:t>Slides wenig hilfreich </a:t>
            </a:r>
            <a:r>
              <a:rPr lang="de-CH" sz="3600">
                <a:solidFill>
                  <a:schemeClr val="tx1"/>
                </a:solidFill>
                <a:sym typeface="Wingdings" panose="05000000000000000000" pitchFamily="2" charset="2"/>
              </a:rPr>
              <a:t> Aufzeichnungen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de-CH" sz="3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Viel gutes Material im Internet </a:t>
            </a:r>
            <a:endParaRPr sz="3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Unterlagen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de-CH" sz="3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Schwierig </a:t>
            </a:r>
          </a:p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de-CH" sz="3400">
                <a:solidFill>
                  <a:schemeClr val="tx1"/>
                </a:solidFill>
              </a:rPr>
              <a:t>Viel auswendig lernen</a:t>
            </a:r>
          </a:p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de-CH" sz="3400">
                <a:solidFill>
                  <a:schemeClr val="tx1"/>
                </a:solidFill>
              </a:rPr>
              <a:t>Immunology I + II zusammen schreiben </a:t>
            </a:r>
            <a:endParaRPr sz="3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4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Prüfung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5" y="2992926"/>
            <a:ext cx="10676400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i="1">
              <a:solidFill>
                <a:srgbClr val="808080"/>
              </a:solidFill>
            </a:endParaRP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4300"/>
              <a:t>Qualität (Vorlesung und Unterlagen): 5/10</a:t>
            </a:r>
            <a:endParaRPr sz="43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/>
              <a:t>Arbeitsaufwand um zu bestehen: 5/10</a:t>
            </a:r>
            <a:endParaRPr sz="430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/>
              <a:t>Unterhaltsamkeit: 6/10</a:t>
            </a:r>
            <a:endParaRPr sz="430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/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Algorithmen und Programmieren für die Chemie (APC)</a:t>
            </a:r>
            <a:endParaRPr sz="7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632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321733" y="3333600"/>
            <a:ext cx="11514667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de-CH" sz="2400">
                <a:solidFill>
                  <a:schemeClr val="tx1"/>
                </a:solidFill>
              </a:rPr>
              <a:t>Sehr zugängliches Informatikfach; guter Kompromiss zwischen Anwendung in Chemie und theoretische Grundlagen </a:t>
            </a:r>
            <a:endParaRPr sz="2400">
              <a:solidFill>
                <a:schemeClr val="tx1"/>
              </a:solidFill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Professor/Dozierende</a:t>
            </a:r>
            <a:r>
              <a:rPr lang="en-GB" sz="2400">
                <a:solidFill>
                  <a:schemeClr val="tx1"/>
                </a:solidFill>
              </a:rPr>
              <a:t>: Sereina Riniker, Greg Landrum </a:t>
            </a:r>
            <a:endParaRPr sz="12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400" b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Format der Vorlesung: Frontalvorlesung; ausgezeichnete slides; zweiwöchentliche Abgabe mit Notenbonussen; wöchentliche Übung</a:t>
            </a:r>
            <a:endParaRPr sz="2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2800"/>
              <a:buChar char="•"/>
            </a:pPr>
            <a:r>
              <a:rPr lang="en-GB" sz="2400">
                <a:solidFill>
                  <a:schemeClr val="tx1"/>
                </a:solidFill>
              </a:rPr>
              <a:t>Überblick Inhalt: Algorithmendesign, Datenstrukturen, Such- und Sortieralgorithmen; Graphen, Numerische Algorithmen, Algorithmen in der Cheminformatik, Machine Learning und Bioinformatik         Computersprache: C++</a:t>
            </a:r>
            <a:endParaRPr sz="24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4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Allgemein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957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838075" y="2965376"/>
            <a:ext cx="1051530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de-CH" sz="3500">
                <a:solidFill>
                  <a:schemeClr val="tx1"/>
                </a:solidFill>
              </a:rPr>
              <a:t>Vorlesung ist intensiv </a:t>
            </a:r>
            <a:r>
              <a:rPr lang="de-CH" sz="3500">
                <a:solidFill>
                  <a:schemeClr val="tx1"/>
                </a:solidFill>
                <a:sym typeface="Wingdings" panose="05000000000000000000" pitchFamily="2" charset="2"/>
              </a:rPr>
              <a:t> Nachbearbeitung</a:t>
            </a: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de-CH" sz="3500">
                <a:solidFill>
                  <a:schemeClr val="tx1"/>
                </a:solidFill>
                <a:sym typeface="Wingdings" panose="05000000000000000000" pitchFamily="2" charset="2"/>
              </a:rPr>
              <a:t>Programmieren ist machbar, Übungstunde ist essentiell </a:t>
            </a: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de-CH" sz="3500">
                <a:solidFill>
                  <a:schemeClr val="tx1"/>
                </a:solidFill>
                <a:sym typeface="Wingdings" panose="05000000000000000000" pitchFamily="2" charset="2"/>
              </a:rPr>
              <a:t>Lernphase braucht viel Zeit </a:t>
            </a:r>
            <a:endParaRPr sz="350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Arbeitsaufwand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018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Breitbild</PresentationFormat>
  <Paragraphs>191</Paragraphs>
  <Slides>31</Slides>
  <Notes>31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Schellhaas</dc:creator>
  <cp:lastModifiedBy>Leif Sieben</cp:lastModifiedBy>
  <cp:revision>5</cp:revision>
  <dcterms:created xsi:type="dcterms:W3CDTF">2020-03-08T20:12:22Z</dcterms:created>
  <dcterms:modified xsi:type="dcterms:W3CDTF">2023-05-20T13:44:39Z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