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7" r:id="rId5"/>
    <p:sldId id="269" r:id="rId6"/>
    <p:sldId id="259" r:id="rId7"/>
    <p:sldId id="266" r:id="rId8"/>
    <p:sldId id="261" r:id="rId9"/>
    <p:sldId id="262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DjfiNpFlmxXVVSv3CjC7oqQAr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80" cy="400896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‹Nr.›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466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0848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9045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048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2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4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439344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3"/>
          </p:nvPr>
        </p:nvSpPr>
        <p:spPr>
          <a:xfrm>
            <a:off x="794916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body" idx="4"/>
          </p:nvPr>
        </p:nvSpPr>
        <p:spPr>
          <a:xfrm>
            <a:off x="83808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5"/>
          </p:nvPr>
        </p:nvSpPr>
        <p:spPr>
          <a:xfrm>
            <a:off x="439344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6"/>
          </p:nvPr>
        </p:nvSpPr>
        <p:spPr>
          <a:xfrm>
            <a:off x="794916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ubTitle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subTitle" idx="1"/>
          </p:nvPr>
        </p:nvSpPr>
        <p:spPr>
          <a:xfrm>
            <a:off x="838080" y="2006640"/>
            <a:ext cx="1051524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3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/>
          <p:cNvPicPr preferRelativeResize="0"/>
          <p:nvPr/>
        </p:nvPicPr>
        <p:blipFill rotWithShape="1">
          <a:blip r:embed="rId14">
            <a:alphaModFix/>
          </a:blip>
          <a:srcRect t="40800" b="20943"/>
          <a:stretch/>
        </p:blipFill>
        <p:spPr>
          <a:xfrm>
            <a:off x="0" y="0"/>
            <a:ext cx="12191760" cy="18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2"/>
          <p:cNvPicPr preferRelativeResize="0"/>
          <p:nvPr/>
        </p:nvPicPr>
        <p:blipFill rotWithShape="1">
          <a:blip r:embed="rId15">
            <a:alphaModFix/>
          </a:blip>
          <a:srcRect l="9934" t="24732" r="10457" b="32563"/>
          <a:stretch/>
        </p:blipFill>
        <p:spPr>
          <a:xfrm>
            <a:off x="8703360" y="660960"/>
            <a:ext cx="2649960" cy="50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38080" y="493920"/>
            <a:ext cx="2579040" cy="83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408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dirty="0">
                <a:ea typeface="Calibri"/>
              </a:rPr>
              <a:t>Electrochemistry: Fundamentals, Cells &amp; Applications</a:t>
            </a:r>
            <a:endParaRPr sz="7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 err="1"/>
              <a:t>Elektrochemie</a:t>
            </a:r>
            <a:r>
              <a:rPr lang="en-GB" sz="2800" dirty="0"/>
              <a:t> </a:t>
            </a:r>
            <a:r>
              <a:rPr lang="en-GB" sz="2800" dirty="0" err="1"/>
              <a:t>wichtig</a:t>
            </a:r>
            <a:r>
              <a:rPr lang="en-GB" sz="2800" dirty="0"/>
              <a:t> für </a:t>
            </a:r>
            <a:r>
              <a:rPr lang="en-GB" sz="2800" dirty="0" err="1"/>
              <a:t>Alltag</a:t>
            </a:r>
            <a:endParaRPr lang="en-GB" sz="2800" dirty="0"/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 err="1"/>
              <a:t>Essentieller</a:t>
            </a:r>
            <a:r>
              <a:rPr lang="en-GB" sz="2800" dirty="0"/>
              <a:t> Teil </a:t>
            </a:r>
            <a:r>
              <a:rPr lang="en-GB" sz="2800" dirty="0" err="1"/>
              <a:t>vieler</a:t>
            </a:r>
            <a:r>
              <a:rPr lang="en-GB" sz="2800" dirty="0"/>
              <a:t> </a:t>
            </a:r>
            <a:r>
              <a:rPr lang="en-GB" sz="2800" dirty="0" err="1"/>
              <a:t>technischer</a:t>
            </a:r>
            <a:r>
              <a:rPr lang="en-GB" sz="2800" dirty="0"/>
              <a:t> </a:t>
            </a:r>
            <a:r>
              <a:rPr lang="en-GB" sz="2800" dirty="0" err="1"/>
              <a:t>Prozesse</a:t>
            </a:r>
            <a:endParaRPr lang="en-GB" sz="2800" dirty="0"/>
          </a:p>
          <a:p>
            <a:pPr marL="457560" marR="0" lvl="0" indent="-4572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Wingdings" panose="05000000000000000000" pitchFamily="2" charset="2"/>
              <a:buChar char="Ø"/>
            </a:pPr>
            <a:r>
              <a:rPr lang="en-GB" sz="2800" dirty="0" err="1"/>
              <a:t>Jobbereich</a:t>
            </a:r>
            <a:r>
              <a:rPr lang="en-GB" sz="2800" dirty="0"/>
              <a:t> </a:t>
            </a:r>
            <a:r>
              <a:rPr lang="en-GB" sz="2800" dirty="0" err="1"/>
              <a:t>mit</a:t>
            </a:r>
            <a:r>
              <a:rPr lang="en-GB" sz="2800" dirty="0"/>
              <a:t> Zukunft, relevant</a:t>
            </a: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1.1.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Allgemein</a:t>
            </a: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Motivation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Dozierender</a:t>
            </a:r>
            <a:r>
              <a:rPr lang="en-GB" sz="2800" dirty="0"/>
              <a:t>: PD </a:t>
            </a:r>
            <a:r>
              <a:rPr lang="en-GB" sz="2800" dirty="0" err="1"/>
              <a:t>Dr.</a:t>
            </a:r>
            <a:r>
              <a:rPr lang="en-GB" sz="2800" dirty="0"/>
              <a:t> Lorenz </a:t>
            </a:r>
            <a:r>
              <a:rPr lang="en-GB" sz="2800" dirty="0" err="1"/>
              <a:t>Gubler</a:t>
            </a:r>
            <a:r>
              <a:rPr lang="en-GB" sz="2800" dirty="0"/>
              <a:t> (PSI)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 der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Vorlesung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3G, am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Stück</a:t>
            </a:r>
            <a:endParaRPr lang="en-GB"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 err="1"/>
              <a:t>Frontalunterricht</a:t>
            </a:r>
            <a:endParaRPr lang="en-GB" sz="2800" dirty="0"/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1.2.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Allgemein</a:t>
            </a: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Format 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808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de-DE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Inhalt Allgemein:</a:t>
            </a: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Gute Repetition</a:t>
            </a:r>
          </a:p>
          <a:p>
            <a:pPr marL="360" marR="0" lvl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r>
              <a:rPr lang="de-DE" sz="2800" dirty="0"/>
              <a:t>  für PC, etwas AC;</a:t>
            </a:r>
            <a:endParaRPr lang="de-DE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de-DE" sz="2800" dirty="0"/>
              <a:t>Anspruchsvoll</a:t>
            </a:r>
          </a:p>
          <a:p>
            <a:pPr marL="360" marR="0" lvl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r>
              <a:rPr lang="de-DE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(insb.</a:t>
            </a:r>
            <a:r>
              <a:rPr lang="de-DE" sz="2800" dirty="0"/>
              <a:t> Theorie)</a:t>
            </a: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1.3.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Inhalt</a:t>
            </a: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B1F896A-89CB-8784-A688-594F4A915A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6" t="3262" r="1098" b="8056"/>
          <a:stretch/>
        </p:blipFill>
        <p:spPr>
          <a:xfrm>
            <a:off x="4185557" y="1885448"/>
            <a:ext cx="7167763" cy="465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9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33599"/>
            <a:ext cx="10825002" cy="338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0" marR="0" lvl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endParaRPr lang="en-GB" sz="2800" dirty="0"/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Arbeitsaufwand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D24A3462-5191-396A-2FB4-943037FF8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04021"/>
              </p:ext>
            </p:extLst>
          </p:nvPr>
        </p:nvGraphicFramePr>
        <p:xfrm>
          <a:off x="930441" y="3075240"/>
          <a:ext cx="10296491" cy="3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343">
                  <a:extLst>
                    <a:ext uri="{9D8B030D-6E8A-4147-A177-3AD203B41FA5}">
                      <a16:colId xmlns:a16="http://schemas.microsoft.com/office/drawing/2014/main" val="304471123"/>
                    </a:ext>
                  </a:extLst>
                </a:gridCol>
                <a:gridCol w="3235643">
                  <a:extLst>
                    <a:ext uri="{9D8B030D-6E8A-4147-A177-3AD203B41FA5}">
                      <a16:colId xmlns:a16="http://schemas.microsoft.com/office/drawing/2014/main" val="2752136919"/>
                    </a:ext>
                  </a:extLst>
                </a:gridCol>
                <a:gridCol w="4574505">
                  <a:extLst>
                    <a:ext uri="{9D8B030D-6E8A-4147-A177-3AD203B41FA5}">
                      <a16:colId xmlns:a16="http://schemas.microsoft.com/office/drawing/2014/main" val="742132052"/>
                    </a:ext>
                  </a:extLst>
                </a:gridCol>
              </a:tblGrid>
              <a:tr h="56460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bg1"/>
                          </a:solidFill>
                        </a:rPr>
                        <a:t>Zeitraum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Was?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Investierte</a:t>
                      </a:r>
                      <a:r>
                        <a:rPr lang="en-US" sz="2400" dirty="0"/>
                        <a:t> Zeit pro </a:t>
                      </a:r>
                      <a:r>
                        <a:rPr lang="en-US" sz="2400" dirty="0" err="1"/>
                        <a:t>Woche</a:t>
                      </a:r>
                      <a:r>
                        <a:rPr lang="en-US" sz="2400" dirty="0"/>
                        <a:t> (W)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99296"/>
                  </a:ext>
                </a:extLst>
              </a:tr>
              <a:tr h="564600">
                <a:tc>
                  <a:txBody>
                    <a:bodyPr/>
                    <a:lstStyle/>
                    <a:p>
                      <a:r>
                        <a:rPr lang="en-US" sz="2400" dirty="0"/>
                        <a:t>Semester (14W)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Vorlesung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1.5 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837534"/>
                  </a:ext>
                </a:extLst>
              </a:tr>
              <a:tr h="564600">
                <a:tc>
                  <a:txBody>
                    <a:bodyPr/>
                    <a:lstStyle/>
                    <a:p>
                      <a:r>
                        <a:rPr lang="en-US" sz="2400" dirty="0"/>
                        <a:t>Semester (14W)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Vor</a:t>
                      </a:r>
                      <a:r>
                        <a:rPr lang="en-US" sz="2400" dirty="0"/>
                        <a:t>-/</a:t>
                      </a:r>
                      <a:r>
                        <a:rPr lang="en-US" sz="2400" dirty="0" err="1"/>
                        <a:t>Nachbereitung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555707"/>
                  </a:ext>
                </a:extLst>
              </a:tr>
              <a:tr h="564600">
                <a:tc>
                  <a:txBody>
                    <a:bodyPr/>
                    <a:lstStyle/>
                    <a:p>
                      <a:r>
                        <a:rPr lang="en-US" sz="2400" dirty="0"/>
                        <a:t>Semester (14W)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Übung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26236"/>
                  </a:ext>
                </a:extLst>
              </a:tr>
              <a:tr h="5646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Lernphase</a:t>
                      </a:r>
                      <a:r>
                        <a:rPr lang="en-US" sz="2400" dirty="0"/>
                        <a:t> (1W)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Lernen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50 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622229"/>
                  </a:ext>
                </a:extLst>
              </a:tr>
              <a:tr h="564600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chemeClr val="bg1"/>
                          </a:solidFill>
                        </a:rPr>
                        <a:t>Summe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6 ECTS = 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180 h     &gt;&gt;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99 h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103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218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 err="1"/>
              <a:t>Ausführliches</a:t>
            </a:r>
            <a:r>
              <a:rPr lang="en-GB" sz="2800" dirty="0"/>
              <a:t> </a:t>
            </a:r>
            <a:r>
              <a:rPr lang="en-GB" sz="2800" dirty="0" err="1"/>
              <a:t>Skript</a:t>
            </a:r>
            <a:r>
              <a:rPr lang="en-GB" sz="2800" dirty="0"/>
              <a:t> (s. QR-Code) + Slides</a:t>
            </a: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 err="1"/>
              <a:t>Verständliche</a:t>
            </a:r>
            <a:r>
              <a:rPr lang="en-GB" sz="2800" dirty="0"/>
              <a:t> </a:t>
            </a:r>
            <a:r>
              <a:rPr lang="en-GB" sz="2800" dirty="0" err="1"/>
              <a:t>Darstellungen</a:t>
            </a:r>
            <a:endParaRPr lang="en-GB" sz="2800" dirty="0"/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SzPts val="2800"/>
              <a:buFont typeface="Arial"/>
              <a:buChar char="•"/>
            </a:pPr>
            <a:r>
              <a:rPr lang="en-GB" sz="2800" dirty="0" err="1"/>
              <a:t>Aufzeichnungen</a:t>
            </a:r>
            <a:r>
              <a:rPr lang="en-GB" sz="2800" dirty="0"/>
              <a:t> </a:t>
            </a:r>
            <a:r>
              <a:rPr lang="en-GB" sz="2800" dirty="0" err="1"/>
              <a:t>aus</a:t>
            </a:r>
            <a:r>
              <a:rPr lang="en-GB" sz="2800" dirty="0"/>
              <a:t> HS 2021 </a:t>
            </a:r>
            <a:r>
              <a:rPr lang="en-GB" sz="2800" dirty="0" err="1"/>
              <a:t>verfügbar</a:t>
            </a:r>
            <a:endParaRPr lang="en-GB" sz="2800" dirty="0"/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SzPts val="2800"/>
              <a:buFont typeface="Arial"/>
              <a:buChar char="•"/>
            </a:pPr>
            <a:r>
              <a:rPr lang="en-GB" sz="2800" dirty="0" err="1"/>
              <a:t>Übungen</a:t>
            </a:r>
            <a:r>
              <a:rPr lang="en-GB" sz="2800" dirty="0"/>
              <a:t>: 1-2 Seiten, </a:t>
            </a:r>
            <a:r>
              <a:rPr lang="en-GB" sz="2800" dirty="0" err="1"/>
              <a:t>teilw</a:t>
            </a:r>
            <a:r>
              <a:rPr lang="en-GB" sz="2800" dirty="0"/>
              <a:t>. relevant für </a:t>
            </a:r>
            <a:r>
              <a:rPr lang="en-GB" sz="2800" dirty="0" err="1"/>
              <a:t>Prüfung</a:t>
            </a:r>
            <a:endParaRPr lang="en-GB" sz="2800" dirty="0"/>
          </a:p>
          <a:p>
            <a:pPr marL="457560" marR="0" lvl="0" indent="-4572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Wingdings" panose="05000000000000000000" pitchFamily="2" charset="2"/>
              <a:buChar char="Ø"/>
            </a:pPr>
            <a:r>
              <a:rPr lang="en-GB" sz="2800" dirty="0"/>
              <a:t>Bonus (0,25 </a:t>
            </a:r>
            <a:r>
              <a:rPr lang="en-GB" sz="2800" dirty="0" err="1"/>
              <a:t>Notenpunkte</a:t>
            </a:r>
            <a:r>
              <a:rPr lang="en-GB" sz="2800" dirty="0"/>
              <a:t>) </a:t>
            </a:r>
            <a:r>
              <a:rPr lang="en-GB" sz="2800" dirty="0" err="1"/>
              <a:t>wenn</a:t>
            </a:r>
            <a:r>
              <a:rPr lang="en-GB" sz="2800" dirty="0"/>
              <a:t> 50% </a:t>
            </a:r>
            <a:r>
              <a:rPr lang="en-GB" sz="2800" dirty="0" err="1"/>
              <a:t>richtig</a:t>
            </a:r>
            <a:r>
              <a:rPr lang="en-GB" sz="2800" dirty="0"/>
              <a:t> </a:t>
            </a:r>
            <a:r>
              <a:rPr lang="en-GB" sz="2800" dirty="0" err="1"/>
              <a:t>gelöst</a:t>
            </a:r>
            <a:endParaRPr lang="en-GB" sz="2800" dirty="0"/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endParaRPr lang="en-GB" sz="2800" dirty="0"/>
          </a:p>
        </p:txBody>
      </p:sp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Unterlagen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A9D371A-6B3F-47D9-8BF9-6987A6C36D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81" t="5332" r="4318" b="4858"/>
          <a:stretch/>
        </p:blipFill>
        <p:spPr>
          <a:xfrm>
            <a:off x="8955745" y="2006640"/>
            <a:ext cx="3056965" cy="30336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33599"/>
            <a:ext cx="10825002" cy="338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 err="1"/>
              <a:t>Mündlich</a:t>
            </a:r>
            <a:r>
              <a:rPr lang="en-GB" sz="2800" dirty="0"/>
              <a:t>, 30min, </a:t>
            </a:r>
            <a:r>
              <a:rPr lang="en-GB" sz="2800" dirty="0" err="1"/>
              <a:t>Englisch</a:t>
            </a:r>
            <a:endParaRPr lang="en-GB" sz="2800" dirty="0"/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/>
              <a:t>3 </a:t>
            </a:r>
            <a:r>
              <a:rPr lang="en-GB" sz="2800" dirty="0" err="1"/>
              <a:t>Unterthemen</a:t>
            </a:r>
            <a:r>
              <a:rPr lang="en-GB" sz="2800" dirty="0"/>
              <a:t> </a:t>
            </a:r>
            <a:r>
              <a:rPr lang="en-GB" sz="2800" dirty="0" err="1"/>
              <a:t>aus</a:t>
            </a:r>
            <a:r>
              <a:rPr lang="en-GB" sz="2800" dirty="0"/>
              <a:t> der </a:t>
            </a:r>
            <a:r>
              <a:rPr lang="en-GB" sz="2800" dirty="0" err="1"/>
              <a:t>Vorlesung</a:t>
            </a:r>
            <a:r>
              <a:rPr lang="en-GB" sz="2800" dirty="0"/>
              <a:t> (</a:t>
            </a:r>
            <a:r>
              <a:rPr lang="en-GB" sz="2800" dirty="0" err="1"/>
              <a:t>siehe</a:t>
            </a:r>
            <a:r>
              <a:rPr lang="en-GB" sz="2800" dirty="0"/>
              <a:t> Folie 1.3.)</a:t>
            </a: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 err="1"/>
              <a:t>Eher</a:t>
            </a:r>
            <a:r>
              <a:rPr lang="en-GB" sz="2800" dirty="0"/>
              <a:t> </a:t>
            </a:r>
            <a:r>
              <a:rPr lang="en-GB" sz="2800" dirty="0" err="1"/>
              <a:t>Konzepte</a:t>
            </a:r>
            <a:r>
              <a:rPr lang="en-GB" sz="2800" dirty="0"/>
              <a:t> </a:t>
            </a:r>
            <a:r>
              <a:rPr lang="en-GB" sz="2800" dirty="0" err="1"/>
              <a:t>abgefragt</a:t>
            </a:r>
            <a:r>
              <a:rPr lang="en-GB" sz="2800" dirty="0"/>
              <a:t>, </a:t>
            </a:r>
            <a:r>
              <a:rPr lang="en-GB" sz="2800" dirty="0" err="1"/>
              <a:t>wenig</a:t>
            </a:r>
            <a:r>
              <a:rPr lang="en-GB" sz="2800" dirty="0"/>
              <a:t> </a:t>
            </a:r>
            <a:r>
              <a:rPr lang="en-GB" sz="2800" dirty="0" err="1"/>
              <a:t>Auswendiglernen</a:t>
            </a:r>
            <a:endParaRPr lang="en-GB" sz="2800" dirty="0"/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 err="1"/>
              <a:t>Lernen</a:t>
            </a:r>
            <a:r>
              <a:rPr lang="en-GB" sz="2800" dirty="0"/>
              <a:t>: </a:t>
            </a:r>
            <a:r>
              <a:rPr lang="en-GB" sz="2800" dirty="0" err="1"/>
              <a:t>eigene</a:t>
            </a:r>
            <a:r>
              <a:rPr lang="en-GB" sz="2800" dirty="0"/>
              <a:t> </a:t>
            </a:r>
            <a:r>
              <a:rPr lang="en-GB" sz="2800" dirty="0" err="1"/>
              <a:t>Zsf</a:t>
            </a:r>
            <a:r>
              <a:rPr lang="en-GB" sz="2800" dirty="0"/>
              <a:t>., VCS-</a:t>
            </a:r>
            <a:r>
              <a:rPr lang="en-GB" sz="2800" dirty="0" err="1"/>
              <a:t>Zsf</a:t>
            </a:r>
            <a:r>
              <a:rPr lang="en-GB" sz="2800" dirty="0"/>
              <a:t>. (David Meier), ANKI (Lisa)</a:t>
            </a: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/>
              <a:t>Netter </a:t>
            </a:r>
            <a:r>
              <a:rPr lang="en-GB" sz="2800" dirty="0" err="1"/>
              <a:t>Einstieg</a:t>
            </a:r>
            <a:r>
              <a:rPr lang="en-GB" sz="2800" dirty="0"/>
              <a:t>, </a:t>
            </a:r>
            <a:r>
              <a:rPr lang="en-GB" sz="2800" dirty="0" err="1"/>
              <a:t>steigende</a:t>
            </a:r>
            <a:r>
              <a:rPr lang="en-GB" sz="2800" dirty="0"/>
              <a:t> </a:t>
            </a:r>
            <a:r>
              <a:rPr lang="en-GB" sz="2800" dirty="0" err="1"/>
              <a:t>Schwierigkeit</a:t>
            </a:r>
            <a:r>
              <a:rPr lang="en-GB" sz="2800" dirty="0"/>
              <a:t> der </a:t>
            </a:r>
            <a:r>
              <a:rPr lang="en-GB" sz="2800" dirty="0" err="1"/>
              <a:t>Fragen</a:t>
            </a:r>
            <a:endParaRPr lang="en-GB" sz="2800" dirty="0"/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dirty="0" err="1"/>
              <a:t>Nette</a:t>
            </a:r>
            <a:r>
              <a:rPr lang="en-GB" sz="2800" dirty="0"/>
              <a:t> </a:t>
            </a:r>
            <a:r>
              <a:rPr lang="en-GB" sz="2800" dirty="0" err="1"/>
              <a:t>Bewertung</a:t>
            </a:r>
            <a:endParaRPr lang="en-GB" sz="2800" dirty="0"/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endParaRPr lang="en-GB"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dirty="0"/>
              <a:t>4</a:t>
            </a: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5000" b="1" dirty="0" err="1"/>
              <a:t>Prüfung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251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/>
        </p:nvSpPr>
        <p:spPr>
          <a:xfrm>
            <a:off x="677074" y="2992926"/>
            <a:ext cx="11263913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i="1" dirty="0">
              <a:solidFill>
                <a:srgbClr val="808080"/>
              </a:solidFill>
            </a:endParaRPr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/>
              <a:buChar char="•"/>
            </a:pPr>
            <a:r>
              <a:rPr lang="en-GB" sz="2800" dirty="0" err="1"/>
              <a:t>Qualität</a:t>
            </a:r>
            <a:r>
              <a:rPr lang="en-GB" sz="2800" dirty="0"/>
              <a:t> (</a:t>
            </a:r>
            <a:r>
              <a:rPr lang="en-GB" sz="2800" dirty="0" err="1"/>
              <a:t>Vorlesung</a:t>
            </a:r>
            <a:r>
              <a:rPr lang="en-GB" sz="2800" dirty="0"/>
              <a:t> und </a:t>
            </a:r>
            <a:r>
              <a:rPr lang="en-GB" sz="2800" dirty="0" err="1"/>
              <a:t>Unterlagen</a:t>
            </a:r>
            <a:r>
              <a:rPr lang="en-GB" sz="2800" dirty="0"/>
              <a:t>): 10/10</a:t>
            </a:r>
            <a:endParaRPr sz="2800" dirty="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2800" dirty="0" err="1"/>
              <a:t>Arbeitsaufwand</a:t>
            </a:r>
            <a:r>
              <a:rPr lang="en-GB" sz="2800" dirty="0"/>
              <a:t> um </a:t>
            </a:r>
            <a:r>
              <a:rPr lang="en-GB" sz="2800" dirty="0" err="1"/>
              <a:t>zu</a:t>
            </a:r>
            <a:r>
              <a:rPr lang="en-GB" sz="2800" dirty="0"/>
              <a:t> </a:t>
            </a:r>
            <a:r>
              <a:rPr lang="en-GB" sz="2800" dirty="0" err="1"/>
              <a:t>bestehen</a:t>
            </a:r>
            <a:r>
              <a:rPr lang="en-GB" sz="2800" dirty="0"/>
              <a:t>: 7/10 (</a:t>
            </a:r>
            <a:r>
              <a:rPr lang="en-GB" sz="2800" dirty="0" err="1"/>
              <a:t>im</a:t>
            </a:r>
            <a:r>
              <a:rPr lang="en-GB" sz="2800" dirty="0"/>
              <a:t> </a:t>
            </a:r>
            <a:r>
              <a:rPr lang="en-GB" sz="2800" dirty="0" err="1"/>
              <a:t>guten</a:t>
            </a:r>
            <a:r>
              <a:rPr lang="en-GB" sz="2800" dirty="0"/>
              <a:t> </a:t>
            </a:r>
            <a:r>
              <a:rPr lang="en-GB" sz="2800" dirty="0" err="1"/>
              <a:t>Sinne</a:t>
            </a:r>
            <a:r>
              <a:rPr lang="en-GB" sz="2800" dirty="0"/>
              <a:t>)</a:t>
            </a:r>
            <a:endParaRPr sz="2800" dirty="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2800" dirty="0" err="1"/>
              <a:t>Unterhaltsamkeit</a:t>
            </a:r>
            <a:r>
              <a:rPr lang="en-GB" sz="2800" dirty="0"/>
              <a:t>: 3/10 (Montag Morgen)</a:t>
            </a:r>
            <a:endParaRPr sz="2800" dirty="0"/>
          </a:p>
        </p:txBody>
      </p:sp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5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Sub</a:t>
            </a:r>
            <a:r>
              <a:rPr lang="en-GB" sz="5000" b="1"/>
              <a:t>jektive 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/>
        </p:nvSpPr>
        <p:spPr>
          <a:xfrm>
            <a:off x="838080" y="287532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20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Fragen?</a:t>
            </a:r>
            <a:endParaRPr sz="20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1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Breitbild</PresentationFormat>
  <Paragraphs>72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Schellhaas</dc:creator>
  <cp:lastModifiedBy>Alexander P</cp:lastModifiedBy>
  <cp:revision>8</cp:revision>
  <dcterms:created xsi:type="dcterms:W3CDTF">2020-03-08T20:12:22Z</dcterms:created>
  <dcterms:modified xsi:type="dcterms:W3CDTF">2023-05-22T17:56:57Z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