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hDjfiNpFlmxXVVSv3CjC7oqQAr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80" cy="400896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8" name="Google Shape;68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2000" b="0" i="1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Möglich hier wäre Kommentar, Mo</a:t>
            </a:r>
            <a:endParaRPr/>
          </a:p>
        </p:txBody>
      </p:sp>
      <p:sp>
        <p:nvSpPr>
          <p:cNvPr id="69" name="Google Shape;69;p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p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3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7073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p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5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8" name="Google Shape;108;p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7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8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16000" lvl="0" indent="-216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8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36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1:notes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body" idx="2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body" idx="4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body" idx="2"/>
          </p:nvPr>
        </p:nvSpPr>
        <p:spPr>
          <a:xfrm>
            <a:off x="439344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body" idx="3"/>
          </p:nvPr>
        </p:nvSpPr>
        <p:spPr>
          <a:xfrm>
            <a:off x="7949160" y="333360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4"/>
          <p:cNvSpPr txBox="1">
            <a:spLocks noGrp="1"/>
          </p:cNvSpPr>
          <p:nvPr>
            <p:ph type="body" idx="4"/>
          </p:nvPr>
        </p:nvSpPr>
        <p:spPr>
          <a:xfrm>
            <a:off x="83808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4"/>
          <p:cNvSpPr txBox="1">
            <a:spLocks noGrp="1"/>
          </p:cNvSpPr>
          <p:nvPr>
            <p:ph type="body" idx="5"/>
          </p:nvPr>
        </p:nvSpPr>
        <p:spPr>
          <a:xfrm>
            <a:off x="439344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body" idx="6"/>
          </p:nvPr>
        </p:nvSpPr>
        <p:spPr>
          <a:xfrm>
            <a:off x="7949160" y="4818960"/>
            <a:ext cx="338580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ubTitle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6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6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>
            <a:spLocks noGrp="1"/>
          </p:cNvSpPr>
          <p:nvPr>
            <p:ph type="subTitle" idx="1"/>
          </p:nvPr>
        </p:nvSpPr>
        <p:spPr>
          <a:xfrm>
            <a:off x="838080" y="2006640"/>
            <a:ext cx="10515240" cy="53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body" idx="3"/>
          </p:nvPr>
        </p:nvSpPr>
        <p:spPr>
          <a:xfrm>
            <a:off x="6226200" y="481896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2"/>
          </p:nvPr>
        </p:nvSpPr>
        <p:spPr>
          <a:xfrm>
            <a:off x="6226200" y="3333600"/>
            <a:ext cx="513108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3"/>
          </p:nvPr>
        </p:nvSpPr>
        <p:spPr>
          <a:xfrm>
            <a:off x="838080" y="4818960"/>
            <a:ext cx="10515240" cy="13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2"/>
          <p:cNvPicPr preferRelativeResize="0"/>
          <p:nvPr/>
        </p:nvPicPr>
        <p:blipFill rotWithShape="1">
          <a:blip r:embed="rId14">
            <a:alphaModFix/>
          </a:blip>
          <a:srcRect t="40800" b="20943"/>
          <a:stretch/>
        </p:blipFill>
        <p:spPr>
          <a:xfrm>
            <a:off x="0" y="0"/>
            <a:ext cx="12191760" cy="18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2"/>
          <p:cNvPicPr preferRelativeResize="0"/>
          <p:nvPr/>
        </p:nvPicPr>
        <p:blipFill rotWithShape="1">
          <a:blip r:embed="rId15">
            <a:alphaModFix/>
          </a:blip>
          <a:srcRect l="9934" t="24732" r="10457" b="32563"/>
          <a:stretch/>
        </p:blipFill>
        <p:spPr>
          <a:xfrm>
            <a:off x="8703360" y="660960"/>
            <a:ext cx="2649960" cy="503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2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38080" y="493920"/>
            <a:ext cx="2579040" cy="8377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2"/>
          <p:cNvSpPr txBox="1">
            <a:spLocks noGrp="1"/>
          </p:cNvSpPr>
          <p:nvPr>
            <p:ph type="body" idx="1"/>
          </p:nvPr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title"/>
          </p:nvPr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/>
        </p:nvSpPr>
        <p:spPr>
          <a:xfrm>
            <a:off x="838080" y="4472640"/>
            <a:ext cx="10515240" cy="1704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38080" y="238500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55000" lnSpcReduction="20000"/>
          </a:bodyPr>
          <a:lstStyle/>
          <a:p>
            <a:pPr marL="533520" marR="0" lvl="0" indent="-53316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7000" b="1" dirty="0"/>
              <a:t>Ino</a:t>
            </a:r>
            <a:r>
              <a:rPr lang="en-GB" sz="7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rganic Chemistry III: Organometallic chemistry and homogeneous catalysis</a:t>
            </a:r>
            <a:endParaRPr sz="7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2908878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de-DE" sz="2400" b="1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Motivation</a:t>
            </a:r>
            <a:r>
              <a:rPr lang="de-DE" sz="240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I was very interested in organometallic chemistry</a:t>
            </a:r>
            <a:r>
              <a:rPr lang="de-DE" sz="2400" dirty="0">
                <a:solidFill>
                  <a:schemeClr val="tx1"/>
                </a:solidFill>
              </a:rPr>
              <a:t> and </a:t>
            </a:r>
            <a:r>
              <a:rPr lang="de-DE" sz="240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wanted to understand more about the reactions we learned in OCII.</a:t>
            </a:r>
            <a:endParaRPr lang="de-DE" sz="2400" dirty="0">
              <a:solidFill>
                <a:schemeClr val="tx1"/>
              </a:solidFill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Professors</a:t>
            </a:r>
            <a:r>
              <a:rPr lang="en-GB" sz="2400" dirty="0"/>
              <a:t>:  Profs. </a:t>
            </a:r>
            <a:r>
              <a:rPr lang="en-GB" sz="2400" dirty="0" err="1"/>
              <a:t>Bezdek</a:t>
            </a:r>
            <a:r>
              <a:rPr lang="en-GB" sz="2400" dirty="0"/>
              <a:t> and </a:t>
            </a:r>
            <a:r>
              <a:rPr lang="en-GB" sz="2400" dirty="0" err="1"/>
              <a:t>Copéret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Format</a:t>
            </a: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Frontal lecture, blackboard. 2h lecture (Thursdays), 1h lecture or exercise on Friday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 General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"/>
          <p:cNvSpPr txBox="1"/>
          <p:nvPr/>
        </p:nvSpPr>
        <p:spPr>
          <a:xfrm>
            <a:off x="838080" y="2908878"/>
            <a:ext cx="10644386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400" dirty="0"/>
              <a:t>Reactivity of transition metal complexes: Bond metatheses, OA, RE, TM, MI, Beta-H Elim. Detailed mechanistic and orbital considerations. Trends based on identity of metal, ligands (</a:t>
            </a:r>
            <a:r>
              <a:rPr lang="en-GB" sz="2400" dirty="0" err="1"/>
              <a:t>sterics</a:t>
            </a:r>
            <a:r>
              <a:rPr lang="en-GB" sz="2400" dirty="0"/>
              <a:t> and electronics). </a:t>
            </a: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400" dirty="0"/>
              <a:t>Bonding in organometallic complexes (e.g. for carbonyl ligands, metallacycles etc.). Reactivity of carbonyl complexes, carbene, alkyl, olefin, imido etc., especially in the context of catalysis.</a:t>
            </a:r>
            <a:br>
              <a:rPr lang="en-GB" sz="2400" dirty="0"/>
            </a:br>
            <a:r>
              <a:rPr lang="en-GB" sz="2400" dirty="0"/>
              <a:t>Synthesis and spectroscopic properties of these complexes</a:t>
            </a:r>
          </a:p>
          <a:p>
            <a:pPr marL="228600" marR="0" lvl="0" indent="-2282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GB" sz="2400" dirty="0"/>
              <a:t>In my opinion, the basics of AC1 are prerequisite: Need to know the basics of ligands binding to metals, how to count electrons/oxidation states, basics of how to set up MO diagrams. Most of this is explained in ACIII again</a:t>
            </a:r>
          </a:p>
        </p:txBody>
      </p:sp>
      <p:sp>
        <p:nvSpPr>
          <p:cNvPr id="82" name="Google Shape;82;p3"/>
          <p:cNvSpPr txBox="1"/>
          <p:nvPr/>
        </p:nvSpPr>
        <p:spPr>
          <a:xfrm>
            <a:off x="838080" y="2034657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dirty="0">
                <a:ea typeface="Calibri"/>
              </a:rPr>
              <a:t>Content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3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03693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/>
        </p:nvSpPr>
        <p:spPr>
          <a:xfrm>
            <a:off x="838075" y="2965376"/>
            <a:ext cx="10515300" cy="32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Exercise sessions every 2 weeks on average. Difficulty of exercises is on the harder side, so course 4-5 h per week. (I never actually did them </a:t>
            </a:r>
            <a:r>
              <a:rPr lang="en-GB" sz="2400" dirty="0" err="1">
                <a:solidFill>
                  <a:schemeClr val="tx1"/>
                </a:solidFill>
              </a:rPr>
              <a:t>tbh</a:t>
            </a:r>
            <a:r>
              <a:rPr lang="en-GB" sz="2400" dirty="0">
                <a:solidFill>
                  <a:schemeClr val="tx1"/>
                </a:solidFill>
              </a:rPr>
              <a:t>)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During </a:t>
            </a:r>
            <a:r>
              <a:rPr lang="en-GB" sz="2400" dirty="0" err="1">
                <a:solidFill>
                  <a:schemeClr val="tx1"/>
                </a:solidFill>
              </a:rPr>
              <a:t>lernphase</a:t>
            </a:r>
            <a:r>
              <a:rPr lang="en-GB" sz="2400" dirty="0">
                <a:solidFill>
                  <a:schemeClr val="tx1"/>
                </a:solidFill>
              </a:rPr>
              <a:t>: Medium amount of work, repeating concepts and mostly solving problems and discussing them in a group!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Concepts were not that hard to understand, especially since the basics are mostly known already. It’s just a lot of material</a:t>
            </a:r>
            <a:r>
              <a:rPr lang="en-GB" sz="2400" dirty="0">
                <a:solidFill>
                  <a:srgbClr val="808080"/>
                </a:solidFill>
              </a:rPr>
              <a:t>! </a:t>
            </a:r>
          </a:p>
          <a:p>
            <a:pPr marL="228600" marR="0" lvl="0" indent="-2726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500"/>
              <a:buChar char="•"/>
            </a:pPr>
            <a:endParaRPr sz="2400" i="1" dirty="0">
              <a:solidFill>
                <a:srgbClr val="80808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 Amount of work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"/>
          <p:cNvSpPr txBox="1"/>
          <p:nvPr/>
        </p:nvSpPr>
        <p:spPr>
          <a:xfrm>
            <a:off x="1097909" y="333198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2400" i="1" dirty="0">
                <a:solidFill>
                  <a:schemeClr val="tx1"/>
                </a:solidFill>
              </a:rPr>
              <a:t>Blackboard only. Lecture notes by professors are provided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2400" i="1" dirty="0">
                <a:solidFill>
                  <a:schemeClr val="tx1"/>
                </a:solidFill>
              </a:rPr>
              <a:t>Lecture notes are sufficient to follow the course, although Prof. </a:t>
            </a:r>
            <a:r>
              <a:rPr lang="en-GB" sz="2400" i="1" dirty="0" err="1">
                <a:solidFill>
                  <a:schemeClr val="tx1"/>
                </a:solidFill>
              </a:rPr>
              <a:t>Coperéts</a:t>
            </a:r>
            <a:r>
              <a:rPr lang="en-GB" sz="2400" i="1" dirty="0">
                <a:solidFill>
                  <a:schemeClr val="tx1"/>
                </a:solidFill>
              </a:rPr>
              <a:t> may be a bit confusing at times (so best visit the lecture) ;)</a:t>
            </a:r>
          </a:p>
          <a:p>
            <a:pPr marL="228600" marR="0" lvl="0" indent="-2790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600"/>
              <a:buFont typeface="Arial"/>
              <a:buChar char="•"/>
            </a:pPr>
            <a:r>
              <a:rPr lang="en-GB" sz="2400" i="1" dirty="0">
                <a:solidFill>
                  <a:schemeClr val="tx1"/>
                </a:solidFill>
              </a:rPr>
              <a:t>No recordings!</a:t>
            </a:r>
          </a:p>
        </p:txBody>
      </p:sp>
      <p:sp>
        <p:nvSpPr>
          <p:cNvPr id="102" name="Google Shape;102;p5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Unterlagen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5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"/>
          <p:cNvSpPr txBox="1"/>
          <p:nvPr/>
        </p:nvSpPr>
        <p:spPr>
          <a:xfrm>
            <a:off x="838080" y="3333600"/>
            <a:ext cx="10515240" cy="284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6634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2400" b="0" u="none" strike="noStrike" cap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Only oral – 30min</a:t>
            </a:r>
            <a:endParaRPr sz="2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6634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Can vary, but on the easier side, both Profs are usually very friendly </a:t>
            </a:r>
            <a:endParaRPr sz="2400" b="0" u="none" strike="noStrike" cap="non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-2663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TM catalysed reaction is given, you need to describe the catalyst (electron count, ox state, ligands etc), give a proposed mechanism for the </a:t>
            </a:r>
            <a:r>
              <a:rPr lang="en-GB" sz="2400" dirty="0" err="1">
                <a:solidFill>
                  <a:schemeClr val="tx1"/>
                </a:solidFill>
              </a:rPr>
              <a:t>rxn</a:t>
            </a:r>
            <a:r>
              <a:rPr lang="en-GB" sz="2400" dirty="0">
                <a:solidFill>
                  <a:schemeClr val="tx1"/>
                </a:solidFill>
              </a:rPr>
              <a:t> (lots of time will be spent on each step)</a:t>
            </a:r>
          </a:p>
          <a:p>
            <a:pPr marL="228600" indent="-266340">
              <a:lnSpc>
                <a:spcPct val="90000"/>
              </a:lnSpc>
              <a:spcBef>
                <a:spcPts val="1001"/>
              </a:spcBef>
              <a:buClr>
                <a:srgbClr val="808080"/>
              </a:buClr>
              <a:buSzPts val="3400"/>
              <a:buFont typeface="Arial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To prepare: Understand all of the content from the lectures, and the exercises. Know the elementary steps, what factors </a:t>
            </a:r>
            <a:r>
              <a:rPr lang="en-GB" sz="2400" dirty="0" err="1">
                <a:solidFill>
                  <a:schemeClr val="tx1"/>
                </a:solidFill>
              </a:rPr>
              <a:t>favor</a:t>
            </a:r>
            <a:r>
              <a:rPr lang="en-GB" sz="2400" dirty="0">
                <a:solidFill>
                  <a:schemeClr val="tx1"/>
                </a:solidFill>
              </a:rPr>
              <a:t> them and their mechanisms/transition states. Ideally, get a study group and discuss examples from literature (Mock exam style)</a:t>
            </a:r>
          </a:p>
        </p:txBody>
      </p:sp>
      <p:sp>
        <p:nvSpPr>
          <p:cNvPr id="112" name="Google Shape;112;p7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dirty="0"/>
              <a:t>4</a:t>
            </a: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Exam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40387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/>
        </p:nvSpPr>
        <p:spPr>
          <a:xfrm>
            <a:off x="677075" y="2992926"/>
            <a:ext cx="10676400" cy="31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i="1" dirty="0">
              <a:solidFill>
                <a:srgbClr val="808080"/>
              </a:solidFill>
            </a:endParaRPr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Font typeface="Arial"/>
              <a:buChar char="•"/>
            </a:pPr>
            <a:r>
              <a:rPr lang="en-GB" sz="2400" dirty="0" err="1"/>
              <a:t>Qualität</a:t>
            </a:r>
            <a:r>
              <a:rPr lang="en-GB" sz="2400" dirty="0"/>
              <a:t> (</a:t>
            </a:r>
            <a:r>
              <a:rPr lang="en-GB" sz="2400" dirty="0" err="1"/>
              <a:t>Vorlesung</a:t>
            </a:r>
            <a:r>
              <a:rPr lang="en-GB" sz="2400" dirty="0"/>
              <a:t> und </a:t>
            </a:r>
            <a:r>
              <a:rPr lang="en-GB" sz="2400" dirty="0" err="1"/>
              <a:t>Unterlagen</a:t>
            </a:r>
            <a:r>
              <a:rPr lang="en-GB" sz="2400" dirty="0"/>
              <a:t>): 11/10</a:t>
            </a:r>
            <a:endParaRPr sz="24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2400" dirty="0" err="1"/>
              <a:t>Arbeitsaufwand</a:t>
            </a:r>
            <a:r>
              <a:rPr lang="en-GB" sz="2400" dirty="0"/>
              <a:t> um </a:t>
            </a:r>
            <a:r>
              <a:rPr lang="en-GB" sz="2400" dirty="0" err="1"/>
              <a:t>zu</a:t>
            </a:r>
            <a:r>
              <a:rPr lang="en-GB" sz="2400" dirty="0"/>
              <a:t> </a:t>
            </a:r>
            <a:r>
              <a:rPr lang="en-GB" sz="2400" dirty="0" err="1"/>
              <a:t>bestehen</a:t>
            </a:r>
            <a:r>
              <a:rPr lang="en-GB" sz="2400" dirty="0"/>
              <a:t>: 6/10</a:t>
            </a:r>
            <a:endParaRPr sz="2400" dirty="0"/>
          </a:p>
          <a:p>
            <a:pPr marL="228600" marR="0" lvl="0" indent="-32349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  <a:buChar char="•"/>
            </a:pPr>
            <a:r>
              <a:rPr lang="en-GB" sz="2400" dirty="0" err="1"/>
              <a:t>Unterhaltsamkeit</a:t>
            </a:r>
            <a:r>
              <a:rPr lang="en-GB" sz="2400" dirty="0"/>
              <a:t>: 8/10</a:t>
            </a:r>
          </a:p>
          <a:p>
            <a:pPr marR="0" lvl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4300"/>
            </a:pPr>
            <a:r>
              <a:rPr lang="en-GB" sz="2400" dirty="0"/>
              <a:t>Overall recommend if you want to know more about the reactions from the organometallic part of OCII. You don’t learn many more reactions, but rather understand them on a deeper level.</a:t>
            </a:r>
            <a:endParaRPr sz="2400" dirty="0"/>
          </a:p>
        </p:txBody>
      </p:sp>
      <p:sp>
        <p:nvSpPr>
          <p:cNvPr id="122" name="Google Shape;122;p8"/>
          <p:cNvSpPr txBox="1"/>
          <p:nvPr/>
        </p:nvSpPr>
        <p:spPr>
          <a:xfrm>
            <a:off x="838080" y="2006640"/>
            <a:ext cx="10515240" cy="1144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533520" marR="0" lvl="0" indent="-53316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5000" b="1" dirty="0"/>
              <a:t>5</a:t>
            </a:r>
            <a:r>
              <a:rPr lang="en-GB" sz="5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</a:t>
            </a:r>
            <a:r>
              <a:rPr lang="en-GB" sz="5000" b="1" dirty="0" err="1"/>
              <a:t>jektive</a:t>
            </a:r>
            <a:r>
              <a:rPr lang="en-GB" sz="5000" b="1" dirty="0"/>
              <a:t> </a:t>
            </a:r>
            <a:r>
              <a:rPr lang="en-GB" sz="5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Bewertung</a:t>
            </a:r>
            <a:endParaRPr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8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8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8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1"/>
          <p:cNvSpPr txBox="1"/>
          <p:nvPr/>
        </p:nvSpPr>
        <p:spPr>
          <a:xfrm>
            <a:off x="838080" y="2875320"/>
            <a:ext cx="10515240" cy="208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GB" sz="20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Fragen</a:t>
            </a:r>
            <a:r>
              <a:rPr lang="en-GB" sz="20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0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1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1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11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B8B8B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504</Words>
  <Application>Microsoft Office PowerPoint</Application>
  <PresentationFormat>Widescreen</PresentationFormat>
  <Paragraphs>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Schellhaas</dc:creator>
  <cp:lastModifiedBy>Becht Rojas  Jean Mark</cp:lastModifiedBy>
  <cp:revision>38</cp:revision>
  <dcterms:created xsi:type="dcterms:W3CDTF">2020-03-08T20:12:22Z</dcterms:created>
  <dcterms:modified xsi:type="dcterms:W3CDTF">2023-05-23T16:15:12Z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