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3" r:id="rId4"/>
    <p:sldId id="258" r:id="rId5"/>
    <p:sldId id="265" r:id="rId6"/>
    <p:sldId id="266" r:id="rId7"/>
    <p:sldId id="267" r:id="rId8"/>
    <p:sldId id="259" r:id="rId9"/>
    <p:sldId id="261" r:id="rId10"/>
    <p:sldId id="264" r:id="rId11"/>
    <p:sldId id="262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999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400" dirty="0" err="1"/>
              <a:t>Mikrobio</a:t>
            </a:r>
            <a:r>
              <a:rPr lang="en-CA" sz="2400" dirty="0"/>
              <a:t> 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6F-4D7D-92C7-4B16AB57585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6F-4D7D-92C7-4B16AB57585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6F-4D7D-92C7-4B16AB57585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6F-4D7D-92C7-4B16AB57585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6F-4D7D-92C7-4B16AB57585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B6F-4D7D-92C7-4B16AB5758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Tabelle1!$A$2:$A$7</c:f>
              <c:strCache>
                <c:ptCount val="6"/>
                <c:pt idx="0">
                  <c:v>Hardt</c:v>
                </c:pt>
                <c:pt idx="1">
                  <c:v>Eberl</c:v>
                </c:pt>
                <c:pt idx="2">
                  <c:v>Nguyen</c:v>
                </c:pt>
                <c:pt idx="3">
                  <c:v>Vagstad</c:v>
                </c:pt>
                <c:pt idx="4">
                  <c:v>Piel</c:v>
                </c:pt>
                <c:pt idx="5">
                  <c:v>Pilhofer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6F-4D7D-92C7-4B16AB575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665445074006601"/>
          <c:y val="0.24026550902178131"/>
          <c:w val="0.20138494954730229"/>
          <c:h val="0.5068590161590552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CA" sz="2400" dirty="0" err="1"/>
              <a:t>Mikrobio</a:t>
            </a:r>
            <a:r>
              <a:rPr lang="en-CA" sz="2400" dirty="0"/>
              <a:t> II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07-42C2-B739-1CD77E09A86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07-42C2-B739-1CD77E09A86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C07-42C2-B739-1CD77E09A8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C07-42C2-B739-1CD77E09A86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C07-42C2-B739-1CD77E09A8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CH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Hardt</c:v>
                </c:pt>
                <c:pt idx="1">
                  <c:v>Eberl</c:v>
                </c:pt>
                <c:pt idx="2">
                  <c:v>Vorholt</c:v>
                </c:pt>
                <c:pt idx="3">
                  <c:v>Buntin (Novartis)</c:v>
                </c:pt>
                <c:pt idx="4">
                  <c:v>Piel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6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C07-42C2-B739-1CD77E09A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560944380364334"/>
          <c:y val="0.24026550902178131"/>
          <c:w val="0.26242999830771058"/>
          <c:h val="0.523187556041342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C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C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‹Nr.›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0505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880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6293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3641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2622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300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533520" marR="0" lvl="0" indent="-53316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de-CH" sz="7200" b="1" dirty="0"/>
              <a:t>Mikrobiologie I + II</a:t>
            </a:r>
            <a:endParaRPr sz="48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0554C723-4AC9-EAA5-2DDF-FE612C98B7BE}"/>
              </a:ext>
            </a:extLst>
          </p:cNvPr>
          <p:cNvSpPr txBox="1">
            <a:spLocks/>
          </p:cNvSpPr>
          <p:nvPr/>
        </p:nvSpPr>
        <p:spPr>
          <a:xfrm>
            <a:off x="837720" y="1952520"/>
            <a:ext cx="10515600" cy="456082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/>
              <a:t>Vagstad</a:t>
            </a:r>
            <a:r>
              <a:rPr lang="de-CH" sz="2000" dirty="0"/>
              <a:t>: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Gute Struktur, sehr spannende Themen (</a:t>
            </a:r>
            <a:r>
              <a:rPr lang="de-CH" sz="2000" dirty="0" err="1">
                <a:solidFill>
                  <a:srgbClr val="00B050"/>
                </a:solidFill>
              </a:rPr>
              <a:t>leading</a:t>
            </a:r>
            <a:r>
              <a:rPr lang="de-CH" sz="2000" dirty="0">
                <a:solidFill>
                  <a:srgbClr val="00B050"/>
                </a:solidFill>
              </a:rPr>
              <a:t> </a:t>
            </a:r>
            <a:r>
              <a:rPr lang="de-CH" sz="2000" dirty="0" err="1">
                <a:solidFill>
                  <a:srgbClr val="00B050"/>
                </a:solidFill>
              </a:rPr>
              <a:t>edge</a:t>
            </a:r>
            <a:r>
              <a:rPr lang="de-CH" sz="2000" dirty="0">
                <a:solidFill>
                  <a:srgbClr val="00B050"/>
                </a:solidFill>
              </a:rPr>
              <a:t>), erklärt Mechanismen anschaulich und verständlich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Etwas schnelles Tempo</a:t>
            </a:r>
          </a:p>
          <a:p>
            <a:pPr lvl="1"/>
            <a:endParaRPr lang="de-CH" sz="5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Piel: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Sehr gut verständlich, einfach der Vorlesung zu folgen, nicht viel Stoff (viel Repetition)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Viele Überschneidungen mit Bio II und Biochemie</a:t>
            </a:r>
          </a:p>
          <a:p>
            <a:pPr lvl="1"/>
            <a:endParaRPr lang="de-CH" sz="5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 err="1"/>
              <a:t>Pilhofer</a:t>
            </a:r>
            <a:r>
              <a:rPr lang="de-CH" sz="2000" dirty="0"/>
              <a:t>: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Weiss sehr viel über den präsentierten Stoff, grundsätzlich wichtig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Vorlesungsstoff eher Strukturbiologie, sehr detaillierte Informationen aus der aktuellen Forschung, etwas trocken</a:t>
            </a:r>
          </a:p>
          <a:p>
            <a:pPr lvl="1"/>
            <a:endParaRPr lang="de-CH" sz="5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Vorholt:</a:t>
            </a:r>
          </a:p>
          <a:p>
            <a:pPr lvl="1"/>
            <a:r>
              <a:rPr lang="de-CH" sz="2200" dirty="0">
                <a:solidFill>
                  <a:srgbClr val="00B050"/>
                </a:solidFill>
              </a:rPr>
              <a:t>Spannende Themen, guter roter Faden, tolle Diskussionen mit den Studenten</a:t>
            </a:r>
          </a:p>
          <a:p>
            <a:pPr lvl="1"/>
            <a:r>
              <a:rPr lang="de-CH" sz="2200" dirty="0" err="1">
                <a:solidFill>
                  <a:srgbClr val="FF0000"/>
                </a:solidFill>
              </a:rPr>
              <a:t>Evt.</a:t>
            </a:r>
            <a:r>
              <a:rPr lang="de-CH" sz="2200" dirty="0">
                <a:solidFill>
                  <a:srgbClr val="FF0000"/>
                </a:solidFill>
              </a:rPr>
              <a:t> wichtig, dass man in der Vorlesung ist, da dort viele Informationen zusammengetragen werden</a:t>
            </a:r>
          </a:p>
          <a:p>
            <a:pPr lvl="1"/>
            <a:endParaRPr lang="de-CH" sz="2000" dirty="0">
              <a:solidFill>
                <a:srgbClr val="FF0000"/>
              </a:solidFill>
            </a:endParaRPr>
          </a:p>
          <a:p>
            <a:pPr lvl="1"/>
            <a:endParaRPr lang="de-CH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886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Fragen?</a:t>
            </a:r>
            <a:endParaRPr sz="20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de-CH" sz="3200" b="1" dirty="0"/>
              <a:t>Was ist Mikrobiologie?</a:t>
            </a:r>
            <a:endParaRPr sz="3200" b="1" dirty="0"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4896BA3F-F5A0-E2E6-B026-EE671AD1C8E5}"/>
              </a:ext>
            </a:extLst>
          </p:cNvPr>
          <p:cNvSpPr txBox="1">
            <a:spLocks/>
          </p:cNvSpPr>
          <p:nvPr/>
        </p:nvSpPr>
        <p:spPr>
          <a:xfrm>
            <a:off x="808688" y="3151080"/>
            <a:ext cx="7476345" cy="1547529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 dirty="0"/>
              <a:t>Beschäftigt sich mit Mikroorganismen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 dirty="0"/>
              <a:t>Heterogene Gruppe von mikroskopisch kleinen pro- oder eukaryotischen Organismen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400" dirty="0"/>
              <a:t>In dieser Vorlesung geht es um:</a:t>
            </a:r>
          </a:p>
          <a:p>
            <a:pPr lvl="1"/>
            <a:endParaRPr lang="en-CH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18D4622-C7B7-F682-3F0A-94A6E9C64270}"/>
              </a:ext>
            </a:extLst>
          </p:cNvPr>
          <p:cNvSpPr txBox="1"/>
          <p:nvPr/>
        </p:nvSpPr>
        <p:spPr>
          <a:xfrm>
            <a:off x="1258111" y="4698609"/>
            <a:ext cx="638204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8" indent="-285750">
              <a:buFont typeface="Arial" panose="020B0604020202020204" pitchFamily="34" charset="0"/>
              <a:buChar char="•"/>
            </a:pPr>
            <a:r>
              <a:rPr lang="de-CH" sz="2400" dirty="0"/>
              <a:t>Mechanismen innerhalb der Organismen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de-CH" sz="2400" dirty="0"/>
              <a:t>Interaktion zwischen den Organismen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CH" sz="2400" dirty="0"/>
              <a:t>Produkte und Auswirkungen der Organismen auf die Umwelt </a:t>
            </a:r>
          </a:p>
          <a:p>
            <a:endParaRPr lang="en-CH" dirty="0"/>
          </a:p>
        </p:txBody>
      </p:sp>
      <p:pic>
        <p:nvPicPr>
          <p:cNvPr id="4" name="Picture 4" descr="Mikrobiologie - Mikrobiologische und Hygieneuntersuchungen">
            <a:extLst>
              <a:ext uri="{FF2B5EF4-FFF2-40B4-BE49-F238E27FC236}">
                <a16:creationId xmlns:a16="http://schemas.microsoft.com/office/drawing/2014/main" id="{5CD7FE3B-0240-4126-996B-3136DF461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033" y="3584673"/>
            <a:ext cx="3393734" cy="225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200" b="1" dirty="0"/>
              <a:t>2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-CH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Welche Professor*innen erwarten euch</a:t>
            </a:r>
            <a:r>
              <a:rPr lang="de-CH" sz="3200" b="1" dirty="0"/>
              <a:t>?</a:t>
            </a:r>
            <a:endParaRPr sz="3200" b="1" dirty="0">
              <a:sym typeface="Calibri"/>
            </a:endParaRPr>
          </a:p>
        </p:txBody>
      </p:sp>
      <p:sp>
        <p:nvSpPr>
          <p:cNvPr id="83" name="Google Shape;83;p3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2BC8F63D-0404-2B1F-C39C-DC4F7013EE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0142949"/>
              </p:ext>
            </p:extLst>
          </p:nvPr>
        </p:nvGraphicFramePr>
        <p:xfrm>
          <a:off x="0" y="2897575"/>
          <a:ext cx="5335654" cy="382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337FF119-04E5-BC2E-E16A-297EEBFB9B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7666864"/>
              </p:ext>
            </p:extLst>
          </p:nvPr>
        </p:nvGraphicFramePr>
        <p:xfrm>
          <a:off x="6095700" y="2897575"/>
          <a:ext cx="4886828" cy="3641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65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/>
        </p:nvSpPr>
        <p:spPr>
          <a:xfrm>
            <a:off x="682438" y="1820936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200" b="1" dirty="0"/>
              <a:t>3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.1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Welche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Themen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warden in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Mikrobio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behandelt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?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6ABFF-F6ED-C9BE-6663-419E609ED0AB}"/>
              </a:ext>
            </a:extLst>
          </p:cNvPr>
          <p:cNvSpPr txBox="1">
            <a:spLocks/>
          </p:cNvSpPr>
          <p:nvPr/>
        </p:nvSpPr>
        <p:spPr>
          <a:xfrm>
            <a:off x="505267" y="2697812"/>
            <a:ext cx="10515600" cy="3065253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/>
              <a:t>Genome </a:t>
            </a:r>
            <a:r>
              <a:rPr lang="de-CH" sz="2000" b="1" dirty="0" err="1"/>
              <a:t>structure</a:t>
            </a:r>
            <a:r>
              <a:rPr lang="de-CH" sz="2000" b="1" dirty="0"/>
              <a:t> and </a:t>
            </a:r>
            <a:r>
              <a:rPr lang="de-CH" sz="2000" b="1" dirty="0" err="1"/>
              <a:t>genomics</a:t>
            </a:r>
            <a:r>
              <a:rPr lang="de-CH" sz="2000" b="1" dirty="0"/>
              <a:t>: </a:t>
            </a:r>
            <a:r>
              <a:rPr lang="de-CH" sz="2000" dirty="0" err="1"/>
              <a:t>methods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err="1"/>
              <a:t>analyze</a:t>
            </a:r>
            <a:r>
              <a:rPr lang="de-CH" sz="2000" dirty="0"/>
              <a:t> </a:t>
            </a:r>
            <a:r>
              <a:rPr lang="de-CH" sz="2000" dirty="0" err="1"/>
              <a:t>bacterial</a:t>
            </a:r>
            <a:r>
              <a:rPr lang="de-CH" sz="2000" dirty="0"/>
              <a:t> </a:t>
            </a:r>
            <a:r>
              <a:rPr lang="de-CH" sz="2000" dirty="0" err="1"/>
              <a:t>genomes</a:t>
            </a:r>
            <a:r>
              <a:rPr lang="de-CH" sz="2000" dirty="0"/>
              <a:t>, mobile </a:t>
            </a:r>
            <a:r>
              <a:rPr lang="de-CH" sz="2000" dirty="0" err="1"/>
              <a:t>elements</a:t>
            </a:r>
            <a:r>
              <a:rPr lang="de-CH" sz="2000" dirty="0"/>
              <a:t>, </a:t>
            </a:r>
            <a:r>
              <a:rPr lang="de-CH" sz="2000" dirty="0" err="1"/>
              <a:t>plasmid</a:t>
            </a:r>
            <a:r>
              <a:rPr lang="de-CH" sz="2000" dirty="0"/>
              <a:t> &amp; </a:t>
            </a:r>
            <a:r>
              <a:rPr lang="de-CH" sz="2000" dirty="0" err="1"/>
              <a:t>virus</a:t>
            </a:r>
            <a:r>
              <a:rPr lang="de-CH" sz="2000" dirty="0"/>
              <a:t>, horizontal </a:t>
            </a:r>
            <a:r>
              <a:rPr lang="de-CH" sz="2000" dirty="0" err="1"/>
              <a:t>gene</a:t>
            </a:r>
            <a:r>
              <a:rPr lang="de-CH" sz="2000" dirty="0"/>
              <a:t> </a:t>
            </a:r>
            <a:r>
              <a:rPr lang="de-CH" sz="2000" dirty="0" err="1"/>
              <a:t>transfer</a:t>
            </a: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/>
              <a:t>DNA </a:t>
            </a:r>
            <a:r>
              <a:rPr lang="de-CH" sz="2000" b="1" dirty="0" err="1"/>
              <a:t>replication</a:t>
            </a:r>
            <a:r>
              <a:rPr lang="de-CH" sz="2000" b="1" dirty="0"/>
              <a:t>, </a:t>
            </a:r>
            <a:r>
              <a:rPr lang="de-CH" sz="2000" b="1" dirty="0" err="1"/>
              <a:t>mutation</a:t>
            </a:r>
            <a:r>
              <a:rPr lang="de-CH" sz="2000" b="1" dirty="0"/>
              <a:t> and </a:t>
            </a:r>
            <a:r>
              <a:rPr lang="de-CH" sz="2000" b="1" dirty="0" err="1"/>
              <a:t>repair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E.coli</a:t>
            </a:r>
            <a:r>
              <a:rPr lang="de-CH" sz="2000" dirty="0"/>
              <a:t>, </a:t>
            </a:r>
            <a:r>
              <a:rPr lang="de-CH" sz="2000" dirty="0" err="1"/>
              <a:t>plasmids</a:t>
            </a:r>
            <a:r>
              <a:rPr lang="de-CH" sz="2000" dirty="0"/>
              <a:t>, </a:t>
            </a:r>
            <a:r>
              <a:rPr lang="de-CH" sz="2000" dirty="0" err="1"/>
              <a:t>introduction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mutations</a:t>
            </a:r>
            <a:r>
              <a:rPr lang="de-CH" sz="2000" dirty="0"/>
              <a:t>, DNA </a:t>
            </a:r>
            <a:r>
              <a:rPr lang="de-CH" sz="2000" dirty="0" err="1"/>
              <a:t>repair</a:t>
            </a:r>
            <a:r>
              <a:rPr lang="de-CH" sz="2000" dirty="0"/>
              <a:t> </a:t>
            </a:r>
            <a:r>
              <a:rPr lang="de-CH" sz="2000" dirty="0" err="1"/>
              <a:t>systems</a:t>
            </a: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err="1"/>
              <a:t>Classical</a:t>
            </a:r>
            <a:r>
              <a:rPr lang="de-CH" sz="2000" b="1" dirty="0"/>
              <a:t> </a:t>
            </a:r>
            <a:r>
              <a:rPr lang="de-CH" sz="2000" b="1" dirty="0" err="1"/>
              <a:t>genetics</a:t>
            </a:r>
            <a:r>
              <a:rPr lang="de-CH" sz="2000" b="1" dirty="0"/>
              <a:t>: </a:t>
            </a:r>
            <a:r>
              <a:rPr lang="de-CH" sz="2000" dirty="0" err="1"/>
              <a:t>Transduction</a:t>
            </a:r>
            <a:r>
              <a:rPr lang="de-CH" sz="2000" dirty="0"/>
              <a:t>, Transformation, </a:t>
            </a:r>
            <a:r>
              <a:rPr lang="de-CH" sz="2000" dirty="0" err="1"/>
              <a:t>Conjugation</a:t>
            </a: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b="1" dirty="0" err="1"/>
              <a:t>Restriction</a:t>
            </a:r>
            <a:r>
              <a:rPr lang="de-CH" sz="2000" b="1" dirty="0"/>
              <a:t>/</a:t>
            </a:r>
            <a:r>
              <a:rPr lang="de-CH" sz="2000" b="1" dirty="0" err="1"/>
              <a:t>modification</a:t>
            </a:r>
            <a:r>
              <a:rPr lang="de-CH" sz="2000" b="1" dirty="0"/>
              <a:t> </a:t>
            </a:r>
            <a:r>
              <a:rPr lang="de-CH" sz="2000" b="1" dirty="0" err="1"/>
              <a:t>systems</a:t>
            </a:r>
            <a:r>
              <a:rPr lang="de-CH" sz="2000" b="1" dirty="0"/>
              <a:t>: </a:t>
            </a:r>
            <a:r>
              <a:rPr lang="de-CH" sz="2000" dirty="0" err="1"/>
              <a:t>homologous</a:t>
            </a:r>
            <a:r>
              <a:rPr lang="de-CH" sz="2000" dirty="0"/>
              <a:t> </a:t>
            </a:r>
            <a:r>
              <a:rPr lang="de-CH" sz="2000" dirty="0" err="1"/>
              <a:t>recombination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DNA, non-</a:t>
            </a:r>
            <a:r>
              <a:rPr lang="de-CH" sz="2000" dirty="0" err="1"/>
              <a:t>homologous</a:t>
            </a:r>
            <a:r>
              <a:rPr lang="de-CH" sz="2000" dirty="0"/>
              <a:t> </a:t>
            </a:r>
            <a:r>
              <a:rPr lang="de-CH" sz="2000" dirty="0" err="1"/>
              <a:t>recombination</a:t>
            </a:r>
            <a:r>
              <a:rPr lang="de-CH" sz="2000" dirty="0"/>
              <a:t>, </a:t>
            </a:r>
            <a:r>
              <a:rPr lang="de-CH" sz="2000" dirty="0" err="1"/>
              <a:t>transposition</a:t>
            </a:r>
            <a:r>
              <a:rPr lang="de-CH" sz="2000" dirty="0"/>
              <a:t>, site-</a:t>
            </a:r>
            <a:r>
              <a:rPr lang="de-CH" sz="2000" dirty="0" err="1"/>
              <a:t>specific</a:t>
            </a:r>
            <a:r>
              <a:rPr lang="de-CH" sz="2000" dirty="0"/>
              <a:t> </a:t>
            </a:r>
            <a:r>
              <a:rPr lang="de-CH" sz="2000" dirty="0" err="1"/>
              <a:t>recombination</a:t>
            </a:r>
            <a:endParaRPr lang="de-CH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 </a:t>
            </a:r>
            <a:r>
              <a:rPr lang="de-CH" sz="2000" b="1" dirty="0" err="1"/>
              <a:t>Bacterial</a:t>
            </a:r>
            <a:r>
              <a:rPr lang="de-CH" sz="2000" b="1" dirty="0"/>
              <a:t> </a:t>
            </a:r>
            <a:r>
              <a:rPr lang="de-CH" sz="2000" b="1" dirty="0" err="1"/>
              <a:t>evolution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genomic</a:t>
            </a:r>
            <a:r>
              <a:rPr lang="de-CH" sz="2000" dirty="0"/>
              <a:t> </a:t>
            </a:r>
            <a:r>
              <a:rPr lang="de-CH" sz="2000" dirty="0" err="1"/>
              <a:t>islands</a:t>
            </a:r>
            <a:r>
              <a:rPr lang="de-CH" sz="2000" dirty="0"/>
              <a:t>, </a:t>
            </a:r>
            <a:r>
              <a:rPr lang="de-CH" sz="2000" dirty="0" err="1"/>
              <a:t>pathogenicity</a:t>
            </a:r>
            <a:r>
              <a:rPr lang="de-CH" sz="2000" dirty="0"/>
              <a:t> </a:t>
            </a:r>
            <a:r>
              <a:rPr lang="de-CH" sz="2000" dirty="0" err="1"/>
              <a:t>islands</a:t>
            </a:r>
            <a:r>
              <a:rPr lang="de-CH" sz="2000" dirty="0"/>
              <a:t>, </a:t>
            </a:r>
            <a:r>
              <a:rPr lang="de-CH" sz="2000" dirty="0" err="1"/>
              <a:t>acquisition</a:t>
            </a:r>
            <a:r>
              <a:rPr lang="de-CH" sz="2000" dirty="0"/>
              <a:t> and </a:t>
            </a:r>
            <a:r>
              <a:rPr lang="de-CH" sz="2000" dirty="0" err="1"/>
              <a:t>loss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genes, </a:t>
            </a:r>
            <a:r>
              <a:rPr lang="de-CH" sz="2000" dirty="0" err="1"/>
              <a:t>evolutionary</a:t>
            </a:r>
            <a:r>
              <a:rPr lang="de-CH" sz="2000" dirty="0"/>
              <a:t> </a:t>
            </a:r>
            <a:r>
              <a:rPr lang="de-CH" sz="2000" dirty="0" err="1"/>
              <a:t>shrinkage</a:t>
            </a:r>
            <a:endParaRPr lang="de-C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6ABFF-F6ED-C9BE-6663-419E609ED0AB}"/>
              </a:ext>
            </a:extLst>
          </p:cNvPr>
          <p:cNvSpPr txBox="1">
            <a:spLocks/>
          </p:cNvSpPr>
          <p:nvPr/>
        </p:nvSpPr>
        <p:spPr>
          <a:xfrm>
            <a:off x="402104" y="2149171"/>
            <a:ext cx="10515600" cy="3768637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Transcription</a:t>
            </a:r>
            <a:r>
              <a:rPr lang="de-CH" sz="2000" b="1" dirty="0"/>
              <a:t> in </a:t>
            </a:r>
            <a:r>
              <a:rPr lang="de-CH" sz="2000" b="1" dirty="0" err="1"/>
              <a:t>bacteria</a:t>
            </a:r>
            <a:r>
              <a:rPr lang="de-CH" sz="2000" b="1" dirty="0"/>
              <a:t>: </a:t>
            </a:r>
            <a:r>
              <a:rPr lang="de-CH" sz="2000" dirty="0" err="1"/>
              <a:t>biochemistry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transcription</a:t>
            </a:r>
            <a:r>
              <a:rPr lang="de-CH" sz="2000" dirty="0"/>
              <a:t>, RNA </a:t>
            </a:r>
            <a:r>
              <a:rPr lang="de-CH" sz="2000" dirty="0" err="1"/>
              <a:t>polymerase</a:t>
            </a:r>
            <a:r>
              <a:rPr lang="de-CH" sz="2000" dirty="0"/>
              <a:t>, </a:t>
            </a:r>
            <a:r>
              <a:rPr lang="de-CH" sz="2000" dirty="0" err="1"/>
              <a:t>sigma</a:t>
            </a:r>
            <a:r>
              <a:rPr lang="de-CH" sz="2000" dirty="0"/>
              <a:t> </a:t>
            </a:r>
            <a:r>
              <a:rPr lang="de-CH" sz="2000" dirty="0" err="1"/>
              <a:t>factors</a:t>
            </a:r>
            <a:r>
              <a:rPr lang="de-CH" sz="2000" dirty="0"/>
              <a:t>, RNA </a:t>
            </a:r>
            <a:r>
              <a:rPr lang="de-CH" sz="2000" dirty="0" err="1"/>
              <a:t>maturation</a:t>
            </a:r>
            <a:r>
              <a:rPr lang="de-CH" sz="2000" dirty="0"/>
              <a:t> and </a:t>
            </a:r>
            <a:r>
              <a:rPr lang="de-CH" sz="2000" dirty="0" err="1"/>
              <a:t>degradation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/>
              <a:t>Regulation </a:t>
            </a:r>
            <a:r>
              <a:rPr lang="de-CH" sz="2000" b="1" dirty="0" err="1"/>
              <a:t>of</a:t>
            </a:r>
            <a:r>
              <a:rPr lang="de-CH" sz="2000" b="1" dirty="0"/>
              <a:t> </a:t>
            </a:r>
            <a:r>
              <a:rPr lang="de-CH" sz="2000" b="1" dirty="0" err="1"/>
              <a:t>gene</a:t>
            </a:r>
            <a:r>
              <a:rPr lang="de-CH" sz="2000" b="1" dirty="0"/>
              <a:t> </a:t>
            </a:r>
            <a:r>
              <a:rPr lang="de-CH" sz="2000" b="1" dirty="0" err="1"/>
              <a:t>expression</a:t>
            </a:r>
            <a:r>
              <a:rPr lang="de-CH" sz="2000" b="1" dirty="0"/>
              <a:t>:</a:t>
            </a:r>
            <a:r>
              <a:rPr lang="de-CH" sz="2000" dirty="0"/>
              <a:t> alternative </a:t>
            </a:r>
            <a:r>
              <a:rPr lang="de-CH" sz="2000" dirty="0" err="1"/>
              <a:t>sigma</a:t>
            </a:r>
            <a:r>
              <a:rPr lang="de-CH" sz="2000" dirty="0"/>
              <a:t> </a:t>
            </a:r>
            <a:r>
              <a:rPr lang="de-CH" sz="2000" dirty="0" err="1"/>
              <a:t>factors</a:t>
            </a:r>
            <a:r>
              <a:rPr lang="de-CH" sz="2000" dirty="0"/>
              <a:t>, stringent </a:t>
            </a:r>
            <a:r>
              <a:rPr lang="de-CH" sz="2000" dirty="0" err="1"/>
              <a:t>response</a:t>
            </a:r>
            <a:r>
              <a:rPr lang="de-CH" sz="2000" dirty="0"/>
              <a:t>, </a:t>
            </a:r>
            <a:r>
              <a:rPr lang="de-CH" sz="2000" dirty="0" err="1"/>
              <a:t>repressors</a:t>
            </a:r>
            <a:r>
              <a:rPr lang="de-CH" sz="2000" dirty="0"/>
              <a:t> and </a:t>
            </a:r>
            <a:r>
              <a:rPr lang="de-CH" sz="2000" dirty="0" err="1"/>
              <a:t>activators</a:t>
            </a:r>
            <a:r>
              <a:rPr lang="de-CH" sz="2000" dirty="0"/>
              <a:t>, </a:t>
            </a:r>
            <a:r>
              <a:rPr lang="de-CH" sz="2000" dirty="0" err="1"/>
              <a:t>regulation</a:t>
            </a:r>
            <a:r>
              <a:rPr lang="de-CH" sz="2000" dirty="0"/>
              <a:t> </a:t>
            </a:r>
            <a:r>
              <a:rPr lang="de-CH" sz="2000" dirty="0" err="1"/>
              <a:t>by</a:t>
            </a:r>
            <a:r>
              <a:rPr lang="de-CH" sz="2000" dirty="0"/>
              <a:t> </a:t>
            </a:r>
            <a:r>
              <a:rPr lang="de-CH" sz="2000" dirty="0" err="1"/>
              <a:t>attenuation</a:t>
            </a:r>
            <a:r>
              <a:rPr lang="de-CH" sz="2000" dirty="0"/>
              <a:t>, </a:t>
            </a:r>
            <a:r>
              <a:rPr lang="de-CH" sz="2000" dirty="0" err="1"/>
              <a:t>riboswitches</a:t>
            </a:r>
            <a:r>
              <a:rPr lang="de-CH" sz="2000" dirty="0"/>
              <a:t>, </a:t>
            </a:r>
            <a:r>
              <a:rPr lang="de-CH" sz="2000" dirty="0" err="1"/>
              <a:t>sRNA</a:t>
            </a:r>
            <a:r>
              <a:rPr lang="de-CH" sz="2000" dirty="0"/>
              <a:t>, experimental </a:t>
            </a:r>
            <a:r>
              <a:rPr lang="de-CH" sz="2000" dirty="0" err="1"/>
              <a:t>monitoring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Organized</a:t>
            </a:r>
            <a:r>
              <a:rPr lang="de-CH" sz="2000" b="1" dirty="0"/>
              <a:t> </a:t>
            </a:r>
            <a:r>
              <a:rPr lang="de-CH" sz="2000" b="1" dirty="0" err="1"/>
              <a:t>structures</a:t>
            </a:r>
            <a:r>
              <a:rPr lang="de-CH" sz="2000" b="1" dirty="0"/>
              <a:t> </a:t>
            </a:r>
            <a:r>
              <a:rPr lang="de-CH" sz="2000" b="1" dirty="0" err="1"/>
              <a:t>within</a:t>
            </a:r>
            <a:r>
              <a:rPr lang="de-CH" sz="2000" b="1" dirty="0"/>
              <a:t> </a:t>
            </a:r>
            <a:r>
              <a:rPr lang="de-CH" sz="2000" b="1" dirty="0" err="1"/>
              <a:t>bacterial</a:t>
            </a:r>
            <a:r>
              <a:rPr lang="de-CH" sz="2000" b="1" dirty="0"/>
              <a:t> </a:t>
            </a:r>
            <a:r>
              <a:rPr lang="de-CH" sz="2000" b="1" dirty="0" err="1"/>
              <a:t>cells</a:t>
            </a:r>
            <a:r>
              <a:rPr lang="de-CH" sz="2000" b="1" dirty="0"/>
              <a:t>: </a:t>
            </a:r>
            <a:r>
              <a:rPr lang="de-CH" sz="2000" dirty="0"/>
              <a:t>MreB </a:t>
            </a:r>
            <a:r>
              <a:rPr lang="de-CH" sz="2000" dirty="0" err="1"/>
              <a:t>localization</a:t>
            </a:r>
            <a:r>
              <a:rPr lang="de-CH" sz="2000" dirty="0"/>
              <a:t> and </a:t>
            </a:r>
            <a:r>
              <a:rPr lang="de-CH" sz="2000" dirty="0" err="1"/>
              <a:t>function</a:t>
            </a:r>
            <a:r>
              <a:rPr lang="de-CH" sz="2000" dirty="0"/>
              <a:t>, </a:t>
            </a:r>
            <a:r>
              <a:rPr lang="de-CH" sz="2000" dirty="0" err="1"/>
              <a:t>ParM</a:t>
            </a:r>
            <a:r>
              <a:rPr lang="de-CH" sz="2000" dirty="0"/>
              <a:t>, </a:t>
            </a:r>
            <a:r>
              <a:rPr lang="de-CH" sz="2000" dirty="0" err="1"/>
              <a:t>FtsZ</a:t>
            </a:r>
            <a:r>
              <a:rPr lang="de-CH" sz="2000" dirty="0"/>
              <a:t>, </a:t>
            </a:r>
            <a:r>
              <a:rPr lang="de-CH" sz="2000" dirty="0" err="1"/>
              <a:t>CreS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Peptidoglycan</a:t>
            </a:r>
            <a:r>
              <a:rPr lang="de-CH" sz="2000" dirty="0"/>
              <a:t>: </a:t>
            </a:r>
            <a:r>
              <a:rPr lang="de-CH" sz="2000" dirty="0" err="1"/>
              <a:t>composition</a:t>
            </a:r>
            <a:r>
              <a:rPr lang="de-CH" sz="2000" dirty="0"/>
              <a:t> and </a:t>
            </a:r>
            <a:r>
              <a:rPr lang="de-CH" sz="2000" dirty="0" err="1"/>
              <a:t>architecture</a:t>
            </a:r>
            <a:r>
              <a:rPr lang="de-CH" sz="2000" dirty="0"/>
              <a:t>, </a:t>
            </a:r>
            <a:r>
              <a:rPr lang="de-CH" sz="2000" dirty="0" err="1"/>
              <a:t>biosynthesis</a:t>
            </a:r>
            <a:r>
              <a:rPr lang="de-CH" sz="2000" dirty="0"/>
              <a:t>, beta-lactam </a:t>
            </a:r>
            <a:r>
              <a:rPr lang="de-CH" sz="2000" dirty="0" err="1"/>
              <a:t>antibiotics</a:t>
            </a:r>
            <a:r>
              <a:rPr lang="de-CH" sz="2000" dirty="0"/>
              <a:t> </a:t>
            </a:r>
            <a:r>
              <a:rPr lang="de-CH" sz="2000" dirty="0" err="1"/>
              <a:t>action</a:t>
            </a:r>
            <a:r>
              <a:rPr lang="de-CH" sz="2000" dirty="0"/>
              <a:t> </a:t>
            </a:r>
            <a:r>
              <a:rPr lang="de-CH" sz="2000" dirty="0" err="1"/>
              <a:t>mode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/>
              <a:t>Lipopolysaccharide (LPS): </a:t>
            </a:r>
            <a:r>
              <a:rPr lang="de-CH" sz="2000" dirty="0" err="1"/>
              <a:t>biosynthesis</a:t>
            </a:r>
            <a:r>
              <a:rPr lang="de-CH" sz="2000" dirty="0"/>
              <a:t>, immune </a:t>
            </a:r>
            <a:r>
              <a:rPr lang="de-CH" sz="2000" dirty="0" err="1"/>
              <a:t>response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LPS</a:t>
            </a:r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Secretion</a:t>
            </a:r>
            <a:r>
              <a:rPr lang="de-CH" sz="2000" b="1" dirty="0"/>
              <a:t> </a:t>
            </a:r>
            <a:r>
              <a:rPr lang="de-CH" sz="2000" b="1" dirty="0" err="1"/>
              <a:t>systems</a:t>
            </a:r>
            <a:r>
              <a:rPr lang="de-CH" sz="2000" b="1" dirty="0"/>
              <a:t>: </a:t>
            </a:r>
            <a:r>
              <a:rPr lang="de-CH" sz="2000" dirty="0"/>
              <a:t>gram negative SS, </a:t>
            </a:r>
            <a:r>
              <a:rPr lang="de-CH" sz="2000" dirty="0" err="1"/>
              <a:t>septal</a:t>
            </a:r>
            <a:r>
              <a:rPr lang="de-CH" sz="2000" dirty="0"/>
              <a:t> </a:t>
            </a:r>
            <a:r>
              <a:rPr lang="de-CH" sz="2000" dirty="0" err="1"/>
              <a:t>junctions</a:t>
            </a:r>
            <a:r>
              <a:rPr lang="de-CH" sz="2000" dirty="0"/>
              <a:t>, </a:t>
            </a:r>
            <a:r>
              <a:rPr lang="de-CH" sz="2000" dirty="0" err="1"/>
              <a:t>phage</a:t>
            </a:r>
            <a:r>
              <a:rPr lang="de-CH" sz="2000" dirty="0"/>
              <a:t>-lysis </a:t>
            </a:r>
            <a:r>
              <a:rPr lang="de-CH" sz="2000" dirty="0" err="1"/>
              <a:t>casette</a:t>
            </a:r>
            <a:r>
              <a:rPr lang="de-CH" sz="2000" dirty="0"/>
              <a:t> </a:t>
            </a:r>
            <a:r>
              <a:rPr lang="de-CH" sz="2000" dirty="0" err="1"/>
              <a:t>secretion</a:t>
            </a:r>
            <a:r>
              <a:rPr lang="de-CH" sz="2000" dirty="0"/>
              <a:t>, </a:t>
            </a:r>
            <a:r>
              <a:rPr lang="de-CH" sz="2000" dirty="0" err="1"/>
              <a:t>contractile</a:t>
            </a:r>
            <a:r>
              <a:rPr lang="de-CH" sz="2000" dirty="0"/>
              <a:t> </a:t>
            </a:r>
            <a:r>
              <a:rPr lang="de-CH" sz="2000" dirty="0" err="1"/>
              <a:t>injection</a:t>
            </a:r>
            <a:r>
              <a:rPr lang="de-CH" sz="2000" dirty="0"/>
              <a:t> </a:t>
            </a:r>
            <a:r>
              <a:rPr lang="de-CH" sz="2000" dirty="0" err="1"/>
              <a:t>systems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endParaRPr lang="de-CH" sz="2000" dirty="0"/>
          </a:p>
          <a:p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253943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/>
          <p:nvPr/>
        </p:nvSpPr>
        <p:spPr>
          <a:xfrm>
            <a:off x="682438" y="1820936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200" b="1" dirty="0"/>
              <a:t>3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.2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Welche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Themen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warden in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Mikrobio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II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behandelt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?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6ABFF-F6ED-C9BE-6663-419E609ED0AB}"/>
              </a:ext>
            </a:extLst>
          </p:cNvPr>
          <p:cNvSpPr txBox="1">
            <a:spLocks/>
          </p:cNvSpPr>
          <p:nvPr/>
        </p:nvSpPr>
        <p:spPr>
          <a:xfrm>
            <a:off x="500578" y="2815043"/>
            <a:ext cx="10515600" cy="3599825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Bacterial</a:t>
            </a:r>
            <a:r>
              <a:rPr lang="de-CH" sz="2000" b="1" dirty="0"/>
              <a:t> </a:t>
            </a:r>
            <a:r>
              <a:rPr lang="de-CH" sz="2000" b="1" dirty="0" err="1"/>
              <a:t>diversity</a:t>
            </a:r>
            <a:r>
              <a:rPr lang="de-CH" sz="2000" b="1" dirty="0"/>
              <a:t>: </a:t>
            </a:r>
            <a:r>
              <a:rPr lang="de-CH" sz="2000" dirty="0" err="1"/>
              <a:t>methods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err="1"/>
              <a:t>assess</a:t>
            </a:r>
            <a:r>
              <a:rPr lang="de-CH" sz="2000" dirty="0"/>
              <a:t> </a:t>
            </a:r>
            <a:r>
              <a:rPr lang="de-CH" sz="2000" dirty="0" err="1"/>
              <a:t>prokaryotic</a:t>
            </a:r>
            <a:r>
              <a:rPr lang="de-CH" sz="2000" dirty="0"/>
              <a:t> </a:t>
            </a:r>
            <a:r>
              <a:rPr lang="de-CH" sz="2000" dirty="0" err="1"/>
              <a:t>diversity</a:t>
            </a:r>
            <a:r>
              <a:rPr lang="de-CH" sz="2000" dirty="0"/>
              <a:t>, </a:t>
            </a:r>
            <a:r>
              <a:rPr lang="de-CH" sz="2000" dirty="0" err="1"/>
              <a:t>challenges</a:t>
            </a:r>
            <a:r>
              <a:rPr lang="de-CH" sz="2000" dirty="0"/>
              <a:t> in </a:t>
            </a:r>
            <a:r>
              <a:rPr lang="de-CH" sz="2000" dirty="0" err="1"/>
              <a:t>defining</a:t>
            </a:r>
            <a:r>
              <a:rPr lang="de-CH" sz="2000" dirty="0"/>
              <a:t> </a:t>
            </a:r>
            <a:r>
              <a:rPr lang="de-CH" sz="2000" dirty="0" err="1"/>
              <a:t>species</a:t>
            </a:r>
            <a:r>
              <a:rPr lang="de-CH" sz="2000" dirty="0"/>
              <a:t>, </a:t>
            </a:r>
            <a:r>
              <a:rPr lang="de-CH" sz="2000" dirty="0" err="1"/>
              <a:t>uncultivated</a:t>
            </a:r>
            <a:r>
              <a:rPr lang="de-CH" sz="2000" dirty="0"/>
              <a:t> </a:t>
            </a:r>
            <a:r>
              <a:rPr lang="de-CH" sz="2000" dirty="0" err="1"/>
              <a:t>bacteria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Bacterial</a:t>
            </a:r>
            <a:r>
              <a:rPr lang="de-CH" sz="2000" b="1" dirty="0"/>
              <a:t> </a:t>
            </a:r>
            <a:r>
              <a:rPr lang="de-CH" sz="2000" b="1" dirty="0" err="1"/>
              <a:t>Sporulation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cellular</a:t>
            </a:r>
            <a:r>
              <a:rPr lang="de-CH" sz="2000" dirty="0"/>
              <a:t> </a:t>
            </a:r>
            <a:r>
              <a:rPr lang="de-CH" sz="2000" dirty="0" err="1"/>
              <a:t>differentiation</a:t>
            </a:r>
            <a:r>
              <a:rPr lang="de-CH" sz="2000" dirty="0"/>
              <a:t> </a:t>
            </a:r>
            <a:r>
              <a:rPr lang="de-CH" sz="2000" dirty="0" err="1"/>
              <a:t>during</a:t>
            </a:r>
            <a:r>
              <a:rPr lang="de-CH" sz="2000" dirty="0"/>
              <a:t> </a:t>
            </a:r>
            <a:r>
              <a:rPr lang="de-CH" sz="2000" dirty="0" err="1"/>
              <a:t>development</a:t>
            </a:r>
            <a:r>
              <a:rPr lang="de-CH" sz="2000" dirty="0"/>
              <a:t>, </a:t>
            </a:r>
            <a:r>
              <a:rPr lang="de-CH" sz="2000" dirty="0" err="1"/>
              <a:t>morphology</a:t>
            </a:r>
            <a:r>
              <a:rPr lang="de-CH" sz="2000" dirty="0"/>
              <a:t>, </a:t>
            </a:r>
            <a:r>
              <a:rPr lang="de-CH" sz="2000" dirty="0" err="1"/>
              <a:t>physiology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Developmental</a:t>
            </a:r>
            <a:r>
              <a:rPr lang="de-CH" sz="2000" b="1" dirty="0"/>
              <a:t> </a:t>
            </a:r>
            <a:r>
              <a:rPr lang="de-CH" sz="2000" b="1" dirty="0" err="1"/>
              <a:t>biology</a:t>
            </a:r>
            <a:r>
              <a:rPr lang="de-CH" sz="2000" b="1" dirty="0"/>
              <a:t>: </a:t>
            </a:r>
            <a:r>
              <a:rPr lang="de-CH" sz="2000" dirty="0" err="1"/>
              <a:t>Caulobacter</a:t>
            </a:r>
            <a:r>
              <a:rPr lang="de-CH" sz="2000" dirty="0"/>
              <a:t>/</a:t>
            </a:r>
            <a:r>
              <a:rPr lang="de-CH" sz="2000" dirty="0" err="1"/>
              <a:t>Myxococcus</a:t>
            </a:r>
            <a:r>
              <a:rPr lang="de-CH" sz="2000" dirty="0"/>
              <a:t>, </a:t>
            </a:r>
            <a:r>
              <a:rPr lang="de-CH" sz="2000" dirty="0" err="1"/>
              <a:t>endospore</a:t>
            </a:r>
            <a:r>
              <a:rPr lang="de-CH" sz="2000" dirty="0"/>
              <a:t>, </a:t>
            </a:r>
            <a:r>
              <a:rPr lang="de-CH" sz="2000" dirty="0" err="1"/>
              <a:t>swarmer</a:t>
            </a:r>
            <a:r>
              <a:rPr lang="de-CH" sz="2000" dirty="0"/>
              <a:t> and stalk </a:t>
            </a:r>
            <a:r>
              <a:rPr lang="de-CH" sz="2000" dirty="0" err="1"/>
              <a:t>cells</a:t>
            </a:r>
            <a:r>
              <a:rPr lang="de-CH" sz="2000" dirty="0"/>
              <a:t>, </a:t>
            </a:r>
            <a:r>
              <a:rPr lang="de-CH" sz="2000" dirty="0" err="1"/>
              <a:t>fruiting</a:t>
            </a:r>
            <a:r>
              <a:rPr lang="de-CH" sz="2000" dirty="0"/>
              <a:t> </a:t>
            </a:r>
            <a:r>
              <a:rPr lang="de-CH" sz="2000" dirty="0" err="1"/>
              <a:t>body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 err="1"/>
              <a:t>Virulence</a:t>
            </a:r>
            <a:r>
              <a:rPr lang="de-CH" sz="2000" b="1" dirty="0"/>
              <a:t> </a:t>
            </a:r>
            <a:r>
              <a:rPr lang="de-CH" sz="2000" b="1" dirty="0" err="1"/>
              <a:t>mechanisms</a:t>
            </a:r>
            <a:r>
              <a:rPr lang="de-CH" sz="2000" b="1" dirty="0"/>
              <a:t> </a:t>
            </a:r>
            <a:r>
              <a:rPr lang="de-CH" sz="2000" b="1" dirty="0" err="1"/>
              <a:t>of</a:t>
            </a:r>
            <a:r>
              <a:rPr lang="de-CH" sz="2000" b="1" dirty="0"/>
              <a:t> plant </a:t>
            </a:r>
            <a:r>
              <a:rPr lang="de-CH" sz="2000" b="1" dirty="0" err="1"/>
              <a:t>pathogens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bacterial</a:t>
            </a:r>
            <a:r>
              <a:rPr lang="de-CH" sz="2000" dirty="0"/>
              <a:t> </a:t>
            </a:r>
            <a:r>
              <a:rPr lang="de-CH" sz="2000" dirty="0" err="1"/>
              <a:t>pathogens</a:t>
            </a:r>
            <a:r>
              <a:rPr lang="de-CH" sz="2000" dirty="0"/>
              <a:t> </a:t>
            </a:r>
            <a:r>
              <a:rPr lang="de-CH" sz="2000" dirty="0" err="1"/>
              <a:t>with</a:t>
            </a:r>
            <a:r>
              <a:rPr lang="de-CH" sz="2000" dirty="0"/>
              <a:t> T3SS, </a:t>
            </a:r>
            <a:r>
              <a:rPr lang="de-CH" sz="2000" dirty="0" err="1"/>
              <a:t>Agrobacterium</a:t>
            </a:r>
            <a:r>
              <a:rPr lang="de-CH" sz="2000" dirty="0"/>
              <a:t> </a:t>
            </a:r>
            <a:r>
              <a:rPr lang="de-CH" sz="2000" dirty="0" err="1"/>
              <a:t>tumefaciens</a:t>
            </a:r>
            <a:r>
              <a:rPr lang="de-CH" sz="2000" dirty="0"/>
              <a:t>, </a:t>
            </a:r>
            <a:r>
              <a:rPr lang="de-CH" sz="2000" dirty="0" err="1"/>
              <a:t>Koch’s</a:t>
            </a:r>
            <a:r>
              <a:rPr lang="de-CH" sz="2000" dirty="0"/>
              <a:t> </a:t>
            </a:r>
            <a:r>
              <a:rPr lang="de-CH" sz="2000" dirty="0" err="1"/>
              <a:t>principle</a:t>
            </a:r>
            <a:r>
              <a:rPr lang="de-CH" sz="2000" dirty="0"/>
              <a:t>, non-</a:t>
            </a:r>
            <a:r>
              <a:rPr lang="de-CH" sz="2000" dirty="0" err="1"/>
              <a:t>specific</a:t>
            </a:r>
            <a:r>
              <a:rPr lang="de-CH" sz="2000" dirty="0"/>
              <a:t>, defensive and offensive </a:t>
            </a:r>
            <a:r>
              <a:rPr lang="de-CH" sz="2000" dirty="0" err="1"/>
              <a:t>virulence</a:t>
            </a:r>
            <a:r>
              <a:rPr lang="de-CH" sz="2000" dirty="0"/>
              <a:t> </a:t>
            </a:r>
            <a:r>
              <a:rPr lang="de-CH" sz="2000" dirty="0" err="1"/>
              <a:t>factors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r>
              <a:rPr lang="de-CH" sz="2000" b="1" dirty="0"/>
              <a:t>Plant </a:t>
            </a:r>
            <a:r>
              <a:rPr lang="de-CH" sz="2000" b="1" dirty="0" err="1"/>
              <a:t>microbioms</a:t>
            </a:r>
            <a:r>
              <a:rPr lang="de-CH" sz="2000" b="1" dirty="0"/>
              <a:t>: </a:t>
            </a:r>
            <a:r>
              <a:rPr lang="de-CH" sz="2000" dirty="0" err="1"/>
              <a:t>adaption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environmental </a:t>
            </a:r>
            <a:r>
              <a:rPr lang="de-CH" sz="2000" dirty="0" err="1"/>
              <a:t>changes</a:t>
            </a:r>
            <a:r>
              <a:rPr lang="de-CH" sz="2000" dirty="0"/>
              <a:t>, </a:t>
            </a:r>
            <a:r>
              <a:rPr lang="de-CH" sz="2000" dirty="0" err="1"/>
              <a:t>composition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microbiota</a:t>
            </a:r>
            <a:r>
              <a:rPr lang="de-CH" sz="2000" dirty="0"/>
              <a:t>, host </a:t>
            </a:r>
            <a:r>
              <a:rPr lang="de-CH" sz="2000" dirty="0" err="1"/>
              <a:t>microbiota</a:t>
            </a:r>
            <a:r>
              <a:rPr lang="de-CH" sz="2000" dirty="0"/>
              <a:t> </a:t>
            </a:r>
            <a:r>
              <a:rPr lang="de-CH" sz="2000" dirty="0" err="1"/>
              <a:t>interactions</a:t>
            </a: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1879564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E6ABFF-F6ED-C9BE-6663-419E609ED0AB}"/>
              </a:ext>
            </a:extLst>
          </p:cNvPr>
          <p:cNvSpPr txBox="1">
            <a:spLocks/>
          </p:cNvSpPr>
          <p:nvPr/>
        </p:nvSpPr>
        <p:spPr>
          <a:xfrm>
            <a:off x="392726" y="2158552"/>
            <a:ext cx="10515600" cy="4070414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4400" indent="-28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000" b="1" dirty="0" err="1"/>
              <a:t>Sociomicrobiology</a:t>
            </a:r>
            <a:r>
              <a:rPr lang="de-CH" sz="2000" b="1" dirty="0"/>
              <a:t>: </a:t>
            </a:r>
            <a:r>
              <a:rPr lang="de-CH" sz="2000" dirty="0"/>
              <a:t>Regulation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virulence</a:t>
            </a:r>
            <a:r>
              <a:rPr lang="de-CH" sz="2000" dirty="0"/>
              <a:t>, Quorum </a:t>
            </a:r>
            <a:r>
              <a:rPr lang="de-CH" sz="2000" dirty="0" err="1"/>
              <a:t>sensing</a:t>
            </a:r>
            <a:r>
              <a:rPr lang="de-CH" sz="2000" dirty="0"/>
              <a:t> and Biofilms</a:t>
            </a:r>
          </a:p>
          <a:p>
            <a:pPr marL="284400" indent="-28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000" b="1" dirty="0"/>
              <a:t>Animal </a:t>
            </a:r>
            <a:r>
              <a:rPr lang="de-CH" sz="2000" b="1" dirty="0" err="1"/>
              <a:t>microbioms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holobiont</a:t>
            </a:r>
            <a:r>
              <a:rPr lang="de-CH" sz="2000" dirty="0"/>
              <a:t> </a:t>
            </a:r>
            <a:r>
              <a:rPr lang="de-CH" sz="2000" dirty="0" err="1"/>
              <a:t>concept</a:t>
            </a:r>
            <a:r>
              <a:rPr lang="de-CH" sz="2000" dirty="0"/>
              <a:t>, </a:t>
            </a:r>
            <a:r>
              <a:rPr lang="de-CH" sz="2000" dirty="0" err="1"/>
              <a:t>techniques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microbiome</a:t>
            </a:r>
            <a:r>
              <a:rPr lang="de-CH" sz="2000" dirty="0"/>
              <a:t> </a:t>
            </a:r>
            <a:r>
              <a:rPr lang="de-CH" sz="2000" dirty="0" err="1"/>
              <a:t>analysis</a:t>
            </a:r>
            <a:r>
              <a:rPr lang="de-CH" sz="2000" dirty="0"/>
              <a:t>, </a:t>
            </a:r>
            <a:r>
              <a:rPr lang="de-CH" sz="2000" dirty="0" err="1"/>
              <a:t>enterotypes</a:t>
            </a:r>
            <a:r>
              <a:rPr lang="de-CH" sz="2000" dirty="0"/>
              <a:t>, </a:t>
            </a:r>
            <a:r>
              <a:rPr lang="de-CH" sz="2000" dirty="0" err="1"/>
              <a:t>beneficial</a:t>
            </a:r>
            <a:r>
              <a:rPr lang="de-CH" sz="2000" dirty="0"/>
              <a:t> and </a:t>
            </a:r>
            <a:r>
              <a:rPr lang="de-CH" sz="2000" dirty="0" err="1"/>
              <a:t>disease-associated</a:t>
            </a:r>
            <a:r>
              <a:rPr lang="de-CH" sz="2000" dirty="0"/>
              <a:t> </a:t>
            </a:r>
            <a:r>
              <a:rPr lang="de-CH" sz="2000" dirty="0" err="1"/>
              <a:t>functions</a:t>
            </a:r>
            <a:endParaRPr lang="de-CH" sz="2000" dirty="0"/>
          </a:p>
          <a:p>
            <a:pPr marL="284400" indent="-28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000" b="1" dirty="0"/>
              <a:t>Specialized </a:t>
            </a:r>
            <a:r>
              <a:rPr lang="de-CH" sz="2000" b="1" dirty="0" err="1"/>
              <a:t>metabolism</a:t>
            </a:r>
            <a:r>
              <a:rPr lang="de-CH" sz="2000" b="1" dirty="0"/>
              <a:t>: </a:t>
            </a:r>
            <a:r>
              <a:rPr lang="de-CH" sz="2000" dirty="0" err="1"/>
              <a:t>bioactive</a:t>
            </a:r>
            <a:r>
              <a:rPr lang="de-CH" sz="2000" dirty="0"/>
              <a:t> </a:t>
            </a:r>
            <a:r>
              <a:rPr lang="de-CH" sz="2000" dirty="0" err="1"/>
              <a:t>natrual</a:t>
            </a:r>
            <a:r>
              <a:rPr lang="de-CH" sz="2000" dirty="0"/>
              <a:t> </a:t>
            </a:r>
            <a:r>
              <a:rPr lang="de-CH" sz="2000" dirty="0" err="1"/>
              <a:t>products</a:t>
            </a:r>
            <a:r>
              <a:rPr lang="de-CH" sz="2000" dirty="0"/>
              <a:t>, </a:t>
            </a:r>
            <a:r>
              <a:rPr lang="de-CH" sz="2000" dirty="0" err="1"/>
              <a:t>methods</a:t>
            </a:r>
            <a:r>
              <a:rPr lang="de-CH" sz="2000" dirty="0"/>
              <a:t> </a:t>
            </a:r>
            <a:r>
              <a:rPr lang="de-CH" sz="2000" dirty="0" err="1"/>
              <a:t>to</a:t>
            </a:r>
            <a:r>
              <a:rPr lang="de-CH" sz="2000" dirty="0"/>
              <a:t> </a:t>
            </a:r>
            <a:r>
              <a:rPr lang="de-CH" sz="2000" dirty="0" err="1"/>
              <a:t>study</a:t>
            </a:r>
            <a:r>
              <a:rPr lang="de-CH" sz="2000" dirty="0"/>
              <a:t> </a:t>
            </a:r>
            <a:r>
              <a:rPr lang="de-CH" sz="2000" dirty="0" err="1"/>
              <a:t>product</a:t>
            </a:r>
            <a:r>
              <a:rPr lang="de-CH" sz="2000" dirty="0"/>
              <a:t> </a:t>
            </a:r>
            <a:r>
              <a:rPr lang="de-CH" sz="2000" dirty="0" err="1"/>
              <a:t>biosynthesis</a:t>
            </a:r>
            <a:r>
              <a:rPr lang="de-CH" sz="2000" dirty="0"/>
              <a:t>, NRPS, </a:t>
            </a:r>
            <a:r>
              <a:rPr lang="de-CH" sz="2000" dirty="0" err="1"/>
              <a:t>complex</a:t>
            </a:r>
            <a:r>
              <a:rPr lang="de-CH" sz="2000" dirty="0"/>
              <a:t> </a:t>
            </a:r>
            <a:r>
              <a:rPr lang="de-CH" sz="2000" dirty="0" err="1"/>
              <a:t>polyketides</a:t>
            </a:r>
            <a:r>
              <a:rPr lang="de-CH" sz="2000" dirty="0"/>
              <a:t>, modern </a:t>
            </a:r>
            <a:r>
              <a:rPr lang="de-CH" sz="2000" dirty="0" err="1"/>
              <a:t>methods</a:t>
            </a:r>
            <a:r>
              <a:rPr lang="de-CH" sz="2000" dirty="0"/>
              <a:t> </a:t>
            </a:r>
            <a:r>
              <a:rPr lang="de-CH" sz="2000" dirty="0" err="1"/>
              <a:t>of</a:t>
            </a:r>
            <a:r>
              <a:rPr lang="de-CH" sz="2000" dirty="0"/>
              <a:t> </a:t>
            </a:r>
            <a:r>
              <a:rPr lang="de-CH" sz="2000" dirty="0" err="1"/>
              <a:t>natural</a:t>
            </a:r>
            <a:r>
              <a:rPr lang="de-CH" sz="2000" dirty="0"/>
              <a:t> </a:t>
            </a:r>
            <a:r>
              <a:rPr lang="de-CH" sz="2000" dirty="0" err="1"/>
              <a:t>product</a:t>
            </a:r>
            <a:r>
              <a:rPr lang="de-CH" sz="2000" dirty="0"/>
              <a:t> </a:t>
            </a:r>
            <a:r>
              <a:rPr lang="de-CH" sz="2000" dirty="0" err="1"/>
              <a:t>discovery</a:t>
            </a:r>
            <a:r>
              <a:rPr lang="de-CH" sz="2000" dirty="0"/>
              <a:t> </a:t>
            </a:r>
          </a:p>
          <a:p>
            <a:pPr marL="284400" indent="-284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000" b="1" dirty="0"/>
              <a:t>Energy </a:t>
            </a:r>
            <a:r>
              <a:rPr lang="de-CH" sz="2000" b="1" dirty="0" err="1"/>
              <a:t>metabolism</a:t>
            </a:r>
            <a:r>
              <a:rPr lang="de-CH" sz="2000" b="1" dirty="0"/>
              <a:t>:</a:t>
            </a:r>
            <a:r>
              <a:rPr lang="de-CH" sz="2000" dirty="0"/>
              <a:t> </a:t>
            </a:r>
            <a:r>
              <a:rPr lang="de-CH" sz="2000" dirty="0" err="1"/>
              <a:t>fermentation</a:t>
            </a:r>
            <a:r>
              <a:rPr lang="de-CH" sz="2000" dirty="0"/>
              <a:t>, </a:t>
            </a:r>
            <a:r>
              <a:rPr lang="de-CH" sz="2000" dirty="0" err="1"/>
              <a:t>lactic</a:t>
            </a:r>
            <a:r>
              <a:rPr lang="de-CH" sz="2000" dirty="0"/>
              <a:t> </a:t>
            </a:r>
            <a:r>
              <a:rPr lang="de-CH" sz="2000" dirty="0" err="1"/>
              <a:t>acid</a:t>
            </a:r>
            <a:r>
              <a:rPr lang="de-CH" sz="2000" dirty="0"/>
              <a:t> &amp; </a:t>
            </a:r>
            <a:r>
              <a:rPr lang="de-CH" sz="2000" dirty="0" err="1"/>
              <a:t>ethanol</a:t>
            </a:r>
            <a:r>
              <a:rPr lang="de-CH" sz="2000" dirty="0"/>
              <a:t> </a:t>
            </a:r>
            <a:r>
              <a:rPr lang="de-CH" sz="2000" dirty="0" err="1"/>
              <a:t>fermentation</a:t>
            </a:r>
            <a:r>
              <a:rPr lang="de-CH" sz="2000" dirty="0"/>
              <a:t>, </a:t>
            </a:r>
            <a:r>
              <a:rPr lang="de-CH" sz="2000" dirty="0" err="1"/>
              <a:t>mixed</a:t>
            </a:r>
            <a:r>
              <a:rPr lang="de-CH" sz="2000" dirty="0"/>
              <a:t> </a:t>
            </a:r>
            <a:r>
              <a:rPr lang="de-CH" sz="2000" dirty="0" err="1"/>
              <a:t>acid</a:t>
            </a:r>
            <a:r>
              <a:rPr lang="de-CH" sz="2000" dirty="0"/>
              <a:t> </a:t>
            </a:r>
            <a:r>
              <a:rPr lang="de-CH" sz="2000" dirty="0" err="1"/>
              <a:t>fermentation</a:t>
            </a:r>
            <a:r>
              <a:rPr lang="de-CH" sz="2000" dirty="0"/>
              <a:t>, </a:t>
            </a:r>
            <a:r>
              <a:rPr lang="de-CH" sz="2000" dirty="0" err="1"/>
              <a:t>chemolithotroph</a:t>
            </a:r>
            <a:r>
              <a:rPr lang="de-CH" sz="2000" dirty="0"/>
              <a:t> </a:t>
            </a:r>
            <a:r>
              <a:rPr lang="de-CH" sz="2000" dirty="0" err="1"/>
              <a:t>bacteria</a:t>
            </a:r>
            <a:r>
              <a:rPr lang="de-CH" sz="2000" dirty="0"/>
              <a:t>, </a:t>
            </a:r>
            <a:r>
              <a:rPr lang="de-CH" sz="2000" dirty="0" err="1"/>
              <a:t>redox</a:t>
            </a:r>
            <a:r>
              <a:rPr lang="de-CH" sz="2000" dirty="0"/>
              <a:t> </a:t>
            </a:r>
            <a:r>
              <a:rPr lang="de-CH" sz="2000" dirty="0" err="1"/>
              <a:t>reactions</a:t>
            </a:r>
            <a:r>
              <a:rPr lang="de-CH" sz="2000" dirty="0"/>
              <a:t> in </a:t>
            </a:r>
            <a:r>
              <a:rPr lang="de-CH" sz="2000" dirty="0" err="1"/>
              <a:t>bacteria</a:t>
            </a:r>
            <a:endParaRPr lang="de-CH" sz="2000" dirty="0"/>
          </a:p>
          <a:p>
            <a:pPr marL="284400" indent="-284400">
              <a:buFont typeface="Arial" panose="020B0604020202020204" pitchFamily="34" charset="0"/>
              <a:buChar char="•"/>
            </a:pPr>
            <a:endParaRPr lang="de-CH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CH" sz="2000" dirty="0"/>
          </a:p>
        </p:txBody>
      </p:sp>
    </p:spTree>
    <p:extLst>
      <p:ext uri="{BB962C8B-B14F-4D97-AF65-F5344CB8AC3E}">
        <p14:creationId xmlns:p14="http://schemas.microsoft.com/office/powerpoint/2010/main" val="407057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200" b="1" dirty="0"/>
              <a:t>4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r>
              <a:rPr lang="en-GB" sz="3200" b="1" dirty="0"/>
              <a:t>,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Aufwand</a:t>
            </a:r>
            <a:r>
              <a:rPr lang="en-GB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32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Prüfung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17FEAB6-EFE8-4B75-FED4-0445D3B26847}"/>
              </a:ext>
            </a:extLst>
          </p:cNvPr>
          <p:cNvSpPr txBox="1"/>
          <p:nvPr/>
        </p:nvSpPr>
        <p:spPr>
          <a:xfrm>
            <a:off x="838079" y="3229867"/>
            <a:ext cx="92906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Unterlagen: </a:t>
            </a:r>
            <a:r>
              <a:rPr lang="de-DE" sz="2400" dirty="0" err="1"/>
              <a:t>Powerpoint</a:t>
            </a:r>
            <a:r>
              <a:rPr lang="de-DE" sz="2400" dirty="0"/>
              <a:t> der Vorlesung, Qualität der Unterlagen hängt vom Dozenten ab (siehe subjektive Bewertung)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Aufwand: wenig, wenn man keine Zusammenfassung schreibt, empfiehlt sich jedoch, viel auswendig lernen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Prüfung: 2x 75 min, 2 Altprüfungen auf </a:t>
            </a:r>
            <a:r>
              <a:rPr lang="de-DE" sz="2400" dirty="0" err="1"/>
              <a:t>Moodle</a:t>
            </a:r>
            <a:r>
              <a:rPr lang="de-DE" sz="2400" dirty="0"/>
              <a:t>, faire Prüfung (subjektive Einschätzung)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/>
              <a:t>5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Sub</a:t>
            </a:r>
            <a:r>
              <a:rPr lang="en-GB" sz="5000" b="1"/>
              <a:t>jektive </a:t>
            </a:r>
            <a:r>
              <a:rPr lang="en-GB" sz="5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0554C723-4AC9-EAA5-2DDF-FE612C98B7BE}"/>
              </a:ext>
            </a:extLst>
          </p:cNvPr>
          <p:cNvSpPr txBox="1">
            <a:spLocks/>
          </p:cNvSpPr>
          <p:nvPr/>
        </p:nvSpPr>
        <p:spPr>
          <a:xfrm>
            <a:off x="837720" y="315108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Hardt: 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Spannende Vorlesung, roter Faden, gute Struktur, lustige Geschichten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Keine/wenige </a:t>
            </a:r>
            <a:r>
              <a:rPr lang="de-CH" sz="2000" dirty="0" err="1">
                <a:solidFill>
                  <a:srgbClr val="FF0000"/>
                </a:solidFill>
              </a:rPr>
              <a:t>bullet</a:t>
            </a:r>
            <a:r>
              <a:rPr lang="de-CH" sz="2000" dirty="0">
                <a:solidFill>
                  <a:srgbClr val="FF0000"/>
                </a:solidFill>
              </a:rPr>
              <a:t> </a:t>
            </a:r>
            <a:r>
              <a:rPr lang="de-CH" sz="2000" dirty="0" err="1">
                <a:solidFill>
                  <a:srgbClr val="FF0000"/>
                </a:solidFill>
              </a:rPr>
              <a:t>points</a:t>
            </a:r>
            <a:r>
              <a:rPr lang="de-CH" sz="2000" dirty="0">
                <a:solidFill>
                  <a:srgbClr val="FF0000"/>
                </a:solidFill>
              </a:rPr>
              <a:t>, Schwer ohne Kontext Informationen herauszufiltern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Eberl: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Grundsätzlich spannende Themen behandelt, nicht zu viel Stoff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Schlechte Struktur, chaotische Slides, oft Kopien/Screenshots auf den Slides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sz="2000" dirty="0"/>
              <a:t>Nguyen:</a:t>
            </a:r>
          </a:p>
          <a:p>
            <a:pPr lvl="1"/>
            <a:r>
              <a:rPr lang="de-CH" sz="2000" dirty="0">
                <a:solidFill>
                  <a:srgbClr val="00B050"/>
                </a:solidFill>
              </a:rPr>
              <a:t>Übersichtliche Slides mit viel Informationen drauf, wenig Stoff (viel Repetition)</a:t>
            </a:r>
          </a:p>
          <a:p>
            <a:pPr lvl="1"/>
            <a:r>
              <a:rPr lang="de-CH" sz="2000" dirty="0">
                <a:solidFill>
                  <a:srgbClr val="FF0000"/>
                </a:solidFill>
              </a:rPr>
              <a:t>Liest mehr oder weniger ab von den Folien bzw. gibt genau wieder was bereits steht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690</Words>
  <Application>Microsoft Office PowerPoint</Application>
  <PresentationFormat>Breitbild</PresentationFormat>
  <Paragraphs>86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Neuenschwander  Nic</cp:lastModifiedBy>
  <cp:revision>2</cp:revision>
  <dcterms:created xsi:type="dcterms:W3CDTF">2020-03-08T20:12:22Z</dcterms:created>
  <dcterms:modified xsi:type="dcterms:W3CDTF">2023-05-23T11:11:16Z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