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DjfiNpFlmxXVVSv3CjC7oqQAr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80" cy="40089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2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4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439344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3"/>
          </p:nvPr>
        </p:nvSpPr>
        <p:spPr>
          <a:xfrm>
            <a:off x="794916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body" idx="4"/>
          </p:nvPr>
        </p:nvSpPr>
        <p:spPr>
          <a:xfrm>
            <a:off x="83808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5"/>
          </p:nvPr>
        </p:nvSpPr>
        <p:spPr>
          <a:xfrm>
            <a:off x="439344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6"/>
          </p:nvPr>
        </p:nvSpPr>
        <p:spPr>
          <a:xfrm>
            <a:off x="794916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subTitle" idx="1"/>
          </p:nvPr>
        </p:nvSpPr>
        <p:spPr>
          <a:xfrm>
            <a:off x="838080" y="2006640"/>
            <a:ext cx="1051524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3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/>
          <p:cNvPicPr preferRelativeResize="0"/>
          <p:nvPr/>
        </p:nvPicPr>
        <p:blipFill rotWithShape="1">
          <a:blip r:embed="rId14">
            <a:alphaModFix/>
          </a:blip>
          <a:srcRect t="40800" b="20943"/>
          <a:stretch/>
        </p:blipFill>
        <p:spPr>
          <a:xfrm>
            <a:off x="0" y="0"/>
            <a:ext cx="12191760" cy="18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2"/>
          <p:cNvPicPr preferRelativeResize="0"/>
          <p:nvPr/>
        </p:nvPicPr>
        <p:blipFill rotWithShape="1">
          <a:blip r:embed="rId15">
            <a:alphaModFix/>
          </a:blip>
          <a:srcRect l="9934" t="24732" r="10457" b="32563"/>
          <a:stretch/>
        </p:blipFill>
        <p:spPr>
          <a:xfrm>
            <a:off x="8703360" y="660960"/>
            <a:ext cx="2649960" cy="50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38080" y="493920"/>
            <a:ext cx="2579040" cy="83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379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3520" marR="0" lvl="0" indent="-53316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de-DE" sz="6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Grundlagen der</a:t>
            </a:r>
          </a:p>
          <a:p>
            <a:pPr marL="533520" marR="0" lvl="0" indent="-53316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de-DE" sz="6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Umweltchemie und</a:t>
            </a:r>
          </a:p>
          <a:p>
            <a:pPr marL="533520" marR="0" lvl="0" indent="-53316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de-DE" sz="6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Ökotoxikologie</a:t>
            </a:r>
            <a:endParaRPr lang="en-GB" sz="6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Umweltschutz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ist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wichtig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dirty="0">
              <a:solidFill>
                <a:schemeClr val="tx1"/>
              </a:solidFill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Professor/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Dozierende</a:t>
            </a:r>
            <a:r>
              <a:rPr lang="en-GB" sz="2800" dirty="0"/>
              <a:t>: T. Hofstetter, C. </a:t>
            </a:r>
            <a:r>
              <a:rPr lang="en-GB" sz="2800" dirty="0" err="1"/>
              <a:t>McArdell</a:t>
            </a:r>
            <a:r>
              <a:rPr lang="en-GB" sz="2800" dirty="0"/>
              <a:t>, J. </a:t>
            </a:r>
            <a:r>
              <a:rPr lang="en-GB" sz="2800" dirty="0" err="1"/>
              <a:t>Hollender</a:t>
            </a:r>
            <a:endParaRPr lang="en-GB" sz="2800" dirty="0"/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EAWAG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Vorlesung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 der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Vorlesung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2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Stunden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Vorlesung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Übungen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ohne</a:t>
            </a:r>
            <a:r>
              <a:rPr lang="en-GB" sz="2800" dirty="0">
                <a:solidFill>
                  <a:schemeClr val="tx1"/>
                </a:solidFill>
              </a:rPr>
              <a:t> Übungsstunde</a:t>
            </a: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Sorption von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Schadstoffen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Reaktionen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en-GB" sz="2800" dirty="0">
                <a:solidFill>
                  <a:schemeClr val="tx1"/>
                </a:solidFill>
              </a:rPr>
              <a:t>Umwelt,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Analytik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Toxizitätsmechanismen</a:t>
            </a:r>
            <a:endParaRPr sz="28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Allgemein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838020" y="2852254"/>
            <a:ext cx="1051530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en-GB" sz="3500" dirty="0" err="1">
                <a:solidFill>
                  <a:schemeClr val="tx1"/>
                </a:solidFill>
              </a:rPr>
              <a:t>Während</a:t>
            </a:r>
            <a:r>
              <a:rPr lang="en-GB" sz="3500" dirty="0">
                <a:solidFill>
                  <a:schemeClr val="tx1"/>
                </a:solidFill>
              </a:rPr>
              <a:t> Semester: </a:t>
            </a:r>
            <a:r>
              <a:rPr lang="en-GB" sz="3500" dirty="0" err="1">
                <a:solidFill>
                  <a:schemeClr val="tx1"/>
                </a:solidFill>
              </a:rPr>
              <a:t>Präsentation</a:t>
            </a:r>
            <a:r>
              <a:rPr lang="en-GB" sz="3500" dirty="0">
                <a:solidFill>
                  <a:schemeClr val="tx1"/>
                </a:solidFill>
              </a:rPr>
              <a:t> und 3 von 5 </a:t>
            </a:r>
            <a:r>
              <a:rPr lang="en-GB" sz="3500" dirty="0" err="1">
                <a:solidFill>
                  <a:schemeClr val="tx1"/>
                </a:solidFill>
              </a:rPr>
              <a:t>Übungen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obligatorisch</a:t>
            </a:r>
            <a:endParaRPr sz="3500" dirty="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en-GB" sz="3500" dirty="0" err="1">
                <a:solidFill>
                  <a:schemeClr val="tx1"/>
                </a:solidFill>
              </a:rPr>
              <a:t>Während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Lernphase</a:t>
            </a:r>
            <a:r>
              <a:rPr lang="en-GB" sz="3500" dirty="0">
                <a:solidFill>
                  <a:schemeClr val="tx1"/>
                </a:solidFill>
              </a:rPr>
              <a:t>: 1-2 </a:t>
            </a:r>
            <a:r>
              <a:rPr lang="en-GB" sz="3500" dirty="0" err="1">
                <a:solidFill>
                  <a:schemeClr val="tx1"/>
                </a:solidFill>
              </a:rPr>
              <a:t>Wochen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lernen</a:t>
            </a:r>
            <a:endParaRPr lang="en-GB" sz="3500" dirty="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en-GB" sz="3500" dirty="0" err="1">
                <a:solidFill>
                  <a:schemeClr val="tx1"/>
                </a:solidFill>
              </a:rPr>
              <a:t>Komplexität</a:t>
            </a:r>
            <a:r>
              <a:rPr lang="en-GB" sz="3500" dirty="0">
                <a:solidFill>
                  <a:schemeClr val="tx1"/>
                </a:solidFill>
              </a:rPr>
              <a:t> des </a:t>
            </a:r>
            <a:r>
              <a:rPr lang="en-GB" sz="3500" dirty="0" err="1">
                <a:solidFill>
                  <a:schemeClr val="tx1"/>
                </a:solidFill>
              </a:rPr>
              <a:t>Inhalts</a:t>
            </a:r>
            <a:r>
              <a:rPr lang="en-GB" sz="3500" dirty="0">
                <a:solidFill>
                  <a:schemeClr val="tx1"/>
                </a:solidFill>
              </a:rPr>
              <a:t>: </a:t>
            </a:r>
            <a:r>
              <a:rPr lang="en-GB" sz="3500" dirty="0" err="1">
                <a:solidFill>
                  <a:schemeClr val="tx1"/>
                </a:solidFill>
              </a:rPr>
              <a:t>niedrig</a:t>
            </a:r>
            <a:r>
              <a:rPr lang="en-GB" sz="3500" dirty="0">
                <a:solidFill>
                  <a:schemeClr val="tx1"/>
                </a:solidFill>
              </a:rPr>
              <a:t> (</a:t>
            </a:r>
            <a:r>
              <a:rPr lang="en-GB" sz="3500" dirty="0" err="1">
                <a:solidFill>
                  <a:schemeClr val="tx1"/>
                </a:solidFill>
              </a:rPr>
              <a:t>ausser</a:t>
            </a:r>
            <a:r>
              <a:rPr lang="en-GB" sz="3500" dirty="0">
                <a:solidFill>
                  <a:schemeClr val="tx1"/>
                </a:solidFill>
              </a:rPr>
              <a:t> PC Teil)</a:t>
            </a:r>
            <a:endParaRPr sz="35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Arbeitsaufwand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3600" dirty="0" err="1">
                <a:solidFill>
                  <a:schemeClr val="tx1"/>
                </a:solidFill>
              </a:rPr>
              <a:t>Vorlesungsfolien</a:t>
            </a:r>
            <a:r>
              <a:rPr lang="en-GB" sz="3600" dirty="0">
                <a:solidFill>
                  <a:schemeClr val="tx1"/>
                </a:solidFill>
              </a:rPr>
              <a:t>, </a:t>
            </a:r>
            <a:r>
              <a:rPr lang="en-GB" sz="3600" dirty="0" err="1">
                <a:solidFill>
                  <a:schemeClr val="tx1"/>
                </a:solidFill>
              </a:rPr>
              <a:t>Skript</a:t>
            </a:r>
            <a:r>
              <a:rPr lang="en-GB" sz="3600" dirty="0">
                <a:solidFill>
                  <a:schemeClr val="tx1"/>
                </a:solidFill>
              </a:rPr>
              <a:t> für 5 </a:t>
            </a:r>
            <a:r>
              <a:rPr lang="en-GB" sz="3600" dirty="0" err="1">
                <a:solidFill>
                  <a:schemeClr val="tx1"/>
                </a:solidFill>
              </a:rPr>
              <a:t>Vorlesungen</a:t>
            </a:r>
            <a:endParaRPr lang="en-GB" sz="3600" dirty="0">
              <a:solidFill>
                <a:schemeClr val="tx1"/>
              </a:solidFill>
            </a:endParaRP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Güte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der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Unterlagen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Skript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ist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ausführlich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Folien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sind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verständlich</a:t>
            </a:r>
            <a:endParaRPr sz="3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Unterlagen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Mündlich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30 </a:t>
            </a:r>
            <a:r>
              <a:rPr lang="en-GB" sz="3400" dirty="0">
                <a:solidFill>
                  <a:schemeClr val="tx1"/>
                </a:solidFill>
              </a:rPr>
              <a:t>min. </a:t>
            </a:r>
            <a:endParaRPr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Mittlere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Schwierigkeit</a:t>
            </a:r>
            <a:endParaRPr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Vorbereitbarkeit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der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Prüfung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Mit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Prüfungsprotokollen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dirty="0">
                <a:solidFill>
                  <a:schemeClr val="tx1"/>
                </a:solidFill>
              </a:rPr>
              <a:t>Thomas </a:t>
            </a:r>
            <a:r>
              <a:rPr lang="en-GB" sz="3400" dirty="0" err="1">
                <a:solidFill>
                  <a:schemeClr val="tx1"/>
                </a:solidFill>
              </a:rPr>
              <a:t>sehr</a:t>
            </a:r>
            <a:r>
              <a:rPr lang="en-GB" sz="3400" dirty="0">
                <a:solidFill>
                  <a:schemeClr val="tx1"/>
                </a:solidFill>
              </a:rPr>
              <a:t> nett und </a:t>
            </a:r>
            <a:r>
              <a:rPr lang="en-GB" sz="3400" dirty="0" err="1">
                <a:solidFill>
                  <a:schemeClr val="tx1"/>
                </a:solidFill>
              </a:rPr>
              <a:t>hilfreich</a:t>
            </a:r>
            <a:r>
              <a:rPr lang="en-GB" sz="3400" dirty="0">
                <a:solidFill>
                  <a:schemeClr val="tx1"/>
                </a:solidFill>
              </a:rPr>
              <a:t>, </a:t>
            </a:r>
            <a:r>
              <a:rPr lang="en-GB" sz="3400" dirty="0" err="1">
                <a:solidFill>
                  <a:schemeClr val="tx1"/>
                </a:solidFill>
              </a:rPr>
              <a:t>McArdell</a:t>
            </a:r>
            <a:r>
              <a:rPr lang="en-GB" sz="3400" dirty="0">
                <a:solidFill>
                  <a:schemeClr val="tx1"/>
                </a:solidFill>
              </a:rPr>
              <a:t> </a:t>
            </a:r>
            <a:r>
              <a:rPr lang="en-GB" sz="3400" dirty="0" err="1">
                <a:solidFill>
                  <a:schemeClr val="tx1"/>
                </a:solidFill>
              </a:rPr>
              <a:t>sehr</a:t>
            </a:r>
            <a:r>
              <a:rPr lang="en-GB" sz="3400" dirty="0">
                <a:solidFill>
                  <a:schemeClr val="tx1"/>
                </a:solidFill>
              </a:rPr>
              <a:t> neutral</a:t>
            </a:r>
            <a:endParaRPr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4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Prüfung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5" y="2992926"/>
            <a:ext cx="10676400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i="1" dirty="0">
              <a:solidFill>
                <a:srgbClr val="808080"/>
              </a:solidFill>
            </a:endParaRP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4300" dirty="0" err="1"/>
              <a:t>Qualität</a:t>
            </a:r>
            <a:r>
              <a:rPr lang="en-GB" sz="4300" dirty="0"/>
              <a:t> (</a:t>
            </a:r>
            <a:r>
              <a:rPr lang="en-GB" sz="4300" dirty="0" err="1"/>
              <a:t>Vorlesung</a:t>
            </a:r>
            <a:r>
              <a:rPr lang="en-GB" sz="4300" dirty="0"/>
              <a:t> und </a:t>
            </a:r>
            <a:r>
              <a:rPr lang="en-GB" sz="4300" dirty="0" err="1"/>
              <a:t>Unterlagen</a:t>
            </a:r>
            <a:r>
              <a:rPr lang="en-GB" sz="4300" dirty="0"/>
              <a:t>): 6/10</a:t>
            </a:r>
            <a:endParaRPr sz="43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 dirty="0" err="1"/>
              <a:t>Arbeitsaufwand</a:t>
            </a:r>
            <a:r>
              <a:rPr lang="en-GB" sz="4300" dirty="0"/>
              <a:t> um </a:t>
            </a:r>
            <a:r>
              <a:rPr lang="en-GB" sz="4300" dirty="0" err="1"/>
              <a:t>zu</a:t>
            </a:r>
            <a:r>
              <a:rPr lang="en-GB" sz="4300" dirty="0"/>
              <a:t> </a:t>
            </a:r>
            <a:r>
              <a:rPr lang="en-GB" sz="4300" dirty="0" err="1"/>
              <a:t>bestehen</a:t>
            </a:r>
            <a:r>
              <a:rPr lang="en-GB" sz="4300" dirty="0"/>
              <a:t>: 4/10</a:t>
            </a:r>
            <a:endParaRPr sz="43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 dirty="0" err="1"/>
              <a:t>Unterhaltsamkeit</a:t>
            </a:r>
            <a:r>
              <a:rPr lang="en-GB" sz="4300" dirty="0"/>
              <a:t>: 3/10</a:t>
            </a:r>
            <a:endParaRPr sz="4300" dirty="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20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Fragen?</a:t>
            </a:r>
            <a:endParaRPr sz="20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Schellhaas</dc:creator>
  <cp:lastModifiedBy>Becht Rojas  Jean Mark</cp:lastModifiedBy>
  <cp:revision>5</cp:revision>
  <dcterms:created xsi:type="dcterms:W3CDTF">2020-03-08T20:12:22Z</dcterms:created>
  <dcterms:modified xsi:type="dcterms:W3CDTF">2023-05-22T18:44:08Z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